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8288000" cy="10287000"/>
  <p:notesSz cx="6858000" cy="9144000"/>
  <p:embeddedFontLst>
    <p:embeddedFont>
      <p:font typeface="DM Sans" pitchFamily="2" charset="77"/>
      <p:regular r:id="rId4"/>
      <p:bold r:id="rId5"/>
      <p:italic r:id="rId6"/>
      <p:boldItalic r:id="rId7"/>
    </p:embeddedFont>
    <p:embeddedFont>
      <p:font typeface="DM Sans Bold"/>
      <p:regular r:id="rId8"/>
      <p:bold r:id="rId9"/>
    </p:embeddedFont>
    <p:embeddedFont>
      <p:font typeface="Roboto" panose="02000000000000000000" pitchFamily="2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30" autoAdjust="0"/>
  </p:normalViewPr>
  <p:slideViewPr>
    <p:cSldViewPr>
      <p:cViewPr varScale="1">
        <p:scale>
          <a:sx n="75" d="100"/>
          <a:sy n="75" d="100"/>
        </p:scale>
        <p:origin x="560" y="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74788-0408-1849-8E64-2A92BDF657A5}" type="datetimeFigureOut">
              <a:rPr lang="en-BT" smtClean="0"/>
              <a:t>7/7/26</a:t>
            </a:fld>
            <a:endParaRPr lang="en-B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C5E21-4981-ED41-9D37-A959B33EB041}" type="slidenum">
              <a:rPr lang="en-BT" smtClean="0"/>
              <a:t>‹#›</a:t>
            </a:fld>
            <a:endParaRPr lang="en-BT"/>
          </a:p>
        </p:txBody>
      </p:sp>
    </p:spTree>
    <p:extLst>
      <p:ext uri="{BB962C8B-B14F-4D97-AF65-F5344CB8AC3E}">
        <p14:creationId xmlns:p14="http://schemas.microsoft.com/office/powerpoint/2010/main" val="4277595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C5E21-4981-ED41-9D37-A959B33EB041}" type="slidenum">
              <a:rPr lang="en-BT" smtClean="0"/>
              <a:t>1</a:t>
            </a:fld>
            <a:endParaRPr lang="en-BT"/>
          </a:p>
        </p:txBody>
      </p:sp>
    </p:spTree>
    <p:extLst>
      <p:ext uri="{BB962C8B-B14F-4D97-AF65-F5344CB8AC3E}">
        <p14:creationId xmlns:p14="http://schemas.microsoft.com/office/powerpoint/2010/main" val="212649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938261" y="-12673897"/>
            <a:ext cx="29292963" cy="19124878"/>
            <a:chOff x="0" y="0"/>
            <a:chExt cx="39057284" cy="25499838"/>
          </a:xfrm>
        </p:grpSpPr>
        <p:grpSp>
          <p:nvGrpSpPr>
            <p:cNvPr id="3" name="Group 3"/>
            <p:cNvGrpSpPr/>
            <p:nvPr/>
          </p:nvGrpSpPr>
          <p:grpSpPr>
            <a:xfrm rot="4358584">
              <a:off x="11947377" y="-5342243"/>
              <a:ext cx="15283599" cy="36016790"/>
              <a:chOff x="0" y="0"/>
              <a:chExt cx="406400" cy="9577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4358584">
              <a:off x="11826308" y="-5174709"/>
              <a:ext cx="15283599" cy="36016790"/>
              <a:chOff x="0" y="0"/>
              <a:chExt cx="406400" cy="95770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 rot="-147648">
            <a:off x="-7606505" y="3852109"/>
            <a:ext cx="29290509" cy="19115406"/>
            <a:chOff x="0" y="0"/>
            <a:chExt cx="39054013" cy="25487208"/>
          </a:xfrm>
        </p:grpSpPr>
        <p:grpSp>
          <p:nvGrpSpPr>
            <p:cNvPr id="10" name="Group 10"/>
            <p:cNvGrpSpPr/>
            <p:nvPr/>
          </p:nvGrpSpPr>
          <p:grpSpPr>
            <a:xfrm rot="4358584">
              <a:off x="11944106" y="-5342243"/>
              <a:ext cx="15283599" cy="36016790"/>
              <a:chOff x="0" y="0"/>
              <a:chExt cx="406400" cy="95770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4358584">
              <a:off x="11826308" y="-5187339"/>
              <a:ext cx="15283599" cy="36016790"/>
              <a:chOff x="0" y="0"/>
              <a:chExt cx="406400" cy="95770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158" name="Group 158"/>
          <p:cNvGrpSpPr/>
          <p:nvPr/>
        </p:nvGrpSpPr>
        <p:grpSpPr>
          <a:xfrm>
            <a:off x="15106102" y="6611444"/>
            <a:ext cx="145641" cy="145641"/>
            <a:chOff x="0" y="0"/>
            <a:chExt cx="812800" cy="81280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0" name="TextBox 16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15106102" y="5522388"/>
            <a:ext cx="145641" cy="145641"/>
            <a:chOff x="0" y="0"/>
            <a:chExt cx="812800" cy="81280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3" name="TextBox 16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64" name="TextBox 164"/>
          <p:cNvSpPr txBox="1"/>
          <p:nvPr/>
        </p:nvSpPr>
        <p:spPr>
          <a:xfrm>
            <a:off x="1054453" y="9795078"/>
            <a:ext cx="1727002" cy="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Date: 17/03/2026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17300432" y="9873541"/>
            <a:ext cx="454168" cy="292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P2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8390469" y="2244209"/>
            <a:ext cx="9224484" cy="1994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38"/>
              </a:lnSpc>
            </a:pPr>
            <a: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Special Professional Interest and 3 Key Achievements: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1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2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3</a:t>
            </a:r>
            <a:endParaRPr lang="en-US" sz="2195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7" name="Group 167"/>
          <p:cNvGrpSpPr/>
          <p:nvPr/>
        </p:nvGrpSpPr>
        <p:grpSpPr>
          <a:xfrm>
            <a:off x="1054453" y="2059783"/>
            <a:ext cx="5404720" cy="3591998"/>
            <a:chOff x="0" y="0"/>
            <a:chExt cx="1112082" cy="739094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1112082" cy="739094"/>
            </a:xfrm>
            <a:custGeom>
              <a:avLst/>
              <a:gdLst/>
              <a:ahLst/>
              <a:cxnLst/>
              <a:rect l="l" t="t" r="r" b="b"/>
              <a:pathLst>
                <a:path w="1112082" h="739094">
                  <a:moveTo>
                    <a:pt x="0" y="0"/>
                  </a:moveTo>
                  <a:lnTo>
                    <a:pt x="1112082" y="0"/>
                  </a:lnTo>
                  <a:lnTo>
                    <a:pt x="1112082" y="739094"/>
                  </a:lnTo>
                  <a:lnTo>
                    <a:pt x="0" y="739094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69" name="TextBox 169"/>
            <p:cNvSpPr txBox="1"/>
            <p:nvPr/>
          </p:nvSpPr>
          <p:spPr>
            <a:xfrm>
              <a:off x="0" y="-28575"/>
              <a:ext cx="1112082" cy="767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70" name="TextBox 170"/>
          <p:cNvSpPr txBox="1"/>
          <p:nvPr/>
        </p:nvSpPr>
        <p:spPr>
          <a:xfrm>
            <a:off x="2322468" y="2999281"/>
            <a:ext cx="3163932" cy="692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62"/>
              </a:lnSpc>
            </a:pPr>
            <a:r>
              <a:rPr lang="en-US" sz="3295" dirty="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Passport Photo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4913133" y="8772479"/>
            <a:ext cx="10184502" cy="45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3"/>
              </a:lnSpc>
              <a:spcBef>
                <a:spcPct val="0"/>
              </a:spcBef>
            </a:pPr>
            <a:r>
              <a:rPr lang="en-US" sz="2695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(Font family - Roboto, font size- 22, line spacing - 1.84)</a:t>
            </a:r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73F5440-4E8D-417F-0F07-52FDE5C49DCC}"/>
              </a:ext>
            </a:extLst>
          </p:cNvPr>
          <p:cNvGrpSpPr/>
          <p:nvPr/>
        </p:nvGrpSpPr>
        <p:grpSpPr>
          <a:xfrm>
            <a:off x="351180" y="30141"/>
            <a:ext cx="17263772" cy="8699686"/>
            <a:chOff x="351180" y="30141"/>
            <a:chExt cx="17263772" cy="8699686"/>
          </a:xfrm>
        </p:grpSpPr>
        <p:grpSp>
          <p:nvGrpSpPr>
            <p:cNvPr id="16" name="Group 16"/>
            <p:cNvGrpSpPr/>
            <p:nvPr/>
          </p:nvGrpSpPr>
          <p:grpSpPr>
            <a:xfrm>
              <a:off x="2911999" y="955879"/>
              <a:ext cx="12266923" cy="7773948"/>
              <a:chOff x="0" y="0"/>
              <a:chExt cx="16355897" cy="10365264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10423008" y="10171076"/>
                <a:ext cx="194189" cy="194189"/>
                <a:chOff x="0" y="0"/>
                <a:chExt cx="812800" cy="812800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7715370" y="9392227"/>
                <a:ext cx="194189" cy="194189"/>
                <a:chOff x="0" y="0"/>
                <a:chExt cx="812800" cy="812800"/>
              </a:xfrm>
            </p:grpSpPr>
            <p:sp>
              <p:nvSpPr>
                <p:cNvPr id="21" name="Freeform 2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2" name="TextBox 2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3" name="Group 23"/>
              <p:cNvGrpSpPr/>
              <p:nvPr/>
            </p:nvGrpSpPr>
            <p:grpSpPr>
              <a:xfrm>
                <a:off x="10876386" y="2873427"/>
                <a:ext cx="194189" cy="194189"/>
                <a:chOff x="0" y="0"/>
                <a:chExt cx="812800" cy="812800"/>
              </a:xfrm>
            </p:grpSpPr>
            <p:sp>
              <p:nvSpPr>
                <p:cNvPr id="24" name="Freeform 2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5" name="TextBox 2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6" name="Group 26"/>
              <p:cNvGrpSpPr/>
              <p:nvPr/>
            </p:nvGrpSpPr>
            <p:grpSpPr>
              <a:xfrm>
                <a:off x="0" y="1201703"/>
                <a:ext cx="7277996" cy="8468941"/>
                <a:chOff x="0" y="0"/>
                <a:chExt cx="698500" cy="812800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28" name="TextBox 28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9" name="Group 29"/>
              <p:cNvGrpSpPr/>
              <p:nvPr/>
            </p:nvGrpSpPr>
            <p:grpSpPr>
              <a:xfrm>
                <a:off x="8052345" y="1992764"/>
                <a:ext cx="5474614" cy="6370460"/>
                <a:chOff x="0" y="0"/>
                <a:chExt cx="698500" cy="812800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1" name="TextBox 31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2" name="Group 32"/>
              <p:cNvGrpSpPr/>
              <p:nvPr/>
            </p:nvGrpSpPr>
            <p:grpSpPr>
              <a:xfrm>
                <a:off x="13856692" y="5455058"/>
                <a:ext cx="2499205" cy="2908166"/>
                <a:chOff x="0" y="0"/>
                <a:chExt cx="698500" cy="812800"/>
              </a:xfrm>
            </p:grpSpPr>
            <p:sp>
              <p:nvSpPr>
                <p:cNvPr id="33" name="Freeform 3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34" name="TextBox 3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5" name="Group 35"/>
              <p:cNvGrpSpPr/>
              <p:nvPr/>
            </p:nvGrpSpPr>
            <p:grpSpPr>
              <a:xfrm>
                <a:off x="11377688" y="5177994"/>
                <a:ext cx="3065502" cy="3567129"/>
                <a:chOff x="0" y="0"/>
                <a:chExt cx="698500" cy="8128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7" name="TextBox 37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8" name="Group 38"/>
              <p:cNvGrpSpPr/>
              <p:nvPr/>
            </p:nvGrpSpPr>
            <p:grpSpPr>
              <a:xfrm>
                <a:off x="12813345" y="5119718"/>
                <a:ext cx="194189" cy="194189"/>
                <a:chOff x="0" y="0"/>
                <a:chExt cx="812800" cy="8128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0" name="TextBox 4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1" name="Group 41"/>
              <p:cNvGrpSpPr/>
              <p:nvPr/>
            </p:nvGrpSpPr>
            <p:grpSpPr>
              <a:xfrm>
                <a:off x="13779007" y="6088678"/>
                <a:ext cx="194189" cy="194189"/>
                <a:chOff x="0" y="0"/>
                <a:chExt cx="812800" cy="812800"/>
              </a:xfrm>
            </p:grpSpPr>
            <p:sp>
              <p:nvSpPr>
                <p:cNvPr id="42" name="Freeform 4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3" name="TextBox 4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4681697" y="97094"/>
                <a:ext cx="2499205" cy="2908166"/>
                <a:chOff x="0" y="0"/>
                <a:chExt cx="698500" cy="812800"/>
              </a:xfrm>
            </p:grpSpPr>
            <p:sp>
              <p:nvSpPr>
                <p:cNvPr id="45" name="Freeform 45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46" name="TextBox 46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7" name="Group 47"/>
              <p:cNvGrpSpPr/>
              <p:nvPr/>
            </p:nvGrpSpPr>
            <p:grpSpPr>
              <a:xfrm>
                <a:off x="4622720" y="2188028"/>
                <a:ext cx="194189" cy="194189"/>
                <a:chOff x="0" y="0"/>
                <a:chExt cx="812800" cy="812800"/>
              </a:xfrm>
            </p:grpSpPr>
            <p:sp>
              <p:nvSpPr>
                <p:cNvPr id="48" name="Freeform 4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9" name="TextBox 4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0" name="Group 50"/>
              <p:cNvGrpSpPr/>
              <p:nvPr/>
            </p:nvGrpSpPr>
            <p:grpSpPr>
              <a:xfrm>
                <a:off x="4622720" y="757093"/>
                <a:ext cx="194189" cy="194189"/>
                <a:chOff x="0" y="0"/>
                <a:chExt cx="812800" cy="812800"/>
              </a:xfrm>
            </p:grpSpPr>
            <p:sp>
              <p:nvSpPr>
                <p:cNvPr id="51" name="Freeform 5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2" name="TextBox 5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6986713" y="757093"/>
                <a:ext cx="194189" cy="194189"/>
                <a:chOff x="0" y="0"/>
                <a:chExt cx="812800" cy="812800"/>
              </a:xfrm>
            </p:grpSpPr>
            <p:sp>
              <p:nvSpPr>
                <p:cNvPr id="54" name="Freeform 5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5" name="TextBox 5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9626783" y="718993"/>
                <a:ext cx="194189" cy="194189"/>
                <a:chOff x="0" y="0"/>
                <a:chExt cx="812800" cy="812800"/>
              </a:xfrm>
            </p:grpSpPr>
            <p:sp>
              <p:nvSpPr>
                <p:cNvPr id="57" name="Freeform 5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8" name="TextBox 5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9" name="Group 59"/>
              <p:cNvGrpSpPr/>
              <p:nvPr/>
            </p:nvGrpSpPr>
            <p:grpSpPr>
              <a:xfrm>
                <a:off x="7599217" y="1308442"/>
                <a:ext cx="194189" cy="194189"/>
                <a:chOff x="0" y="0"/>
                <a:chExt cx="812800" cy="812800"/>
              </a:xfrm>
            </p:grpSpPr>
            <p:sp>
              <p:nvSpPr>
                <p:cNvPr id="60" name="Freeform 6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1" name="TextBox 6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2" name="Group 62"/>
              <p:cNvGrpSpPr/>
              <p:nvPr/>
            </p:nvGrpSpPr>
            <p:grpSpPr>
              <a:xfrm>
                <a:off x="10876386" y="1405536"/>
                <a:ext cx="194189" cy="194189"/>
                <a:chOff x="0" y="0"/>
                <a:chExt cx="812800" cy="812800"/>
              </a:xfrm>
            </p:grpSpPr>
            <p:sp>
              <p:nvSpPr>
                <p:cNvPr id="63" name="Freeform 6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4" name="TextBox 6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5" name="Group 65"/>
              <p:cNvGrpSpPr/>
              <p:nvPr/>
            </p:nvGrpSpPr>
            <p:grpSpPr>
              <a:xfrm>
                <a:off x="8415298" y="1405536"/>
                <a:ext cx="194189" cy="194189"/>
                <a:chOff x="0" y="0"/>
                <a:chExt cx="812800" cy="812800"/>
              </a:xfrm>
            </p:grpSpPr>
            <p:sp>
              <p:nvSpPr>
                <p:cNvPr id="66" name="Freeform 6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7" name="TextBox 6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8" name="Group 68"/>
              <p:cNvGrpSpPr/>
              <p:nvPr/>
            </p:nvGrpSpPr>
            <p:grpSpPr>
              <a:xfrm>
                <a:off x="5834205" y="2908166"/>
                <a:ext cx="194189" cy="194189"/>
                <a:chOff x="0" y="0"/>
                <a:chExt cx="812800" cy="812800"/>
              </a:xfrm>
            </p:grpSpPr>
            <p:sp>
              <p:nvSpPr>
                <p:cNvPr id="69" name="Freeform 6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0" name="TextBox 7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5834205" y="0"/>
                <a:ext cx="194189" cy="194189"/>
                <a:chOff x="0" y="0"/>
                <a:chExt cx="812800" cy="81280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7618275" y="4216607"/>
                <a:ext cx="194189" cy="194189"/>
                <a:chOff x="0" y="0"/>
                <a:chExt cx="812800" cy="812800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6" name="TextBox 7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9688616" y="3593564"/>
                <a:ext cx="194189" cy="194189"/>
                <a:chOff x="0" y="0"/>
                <a:chExt cx="812800" cy="812800"/>
              </a:xfrm>
            </p:grpSpPr>
            <p:sp>
              <p:nvSpPr>
                <p:cNvPr id="78" name="Freeform 7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9" name="TextBox 7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0" name="Group 80"/>
              <p:cNvGrpSpPr/>
              <p:nvPr/>
            </p:nvGrpSpPr>
            <p:grpSpPr>
              <a:xfrm>
                <a:off x="7083807" y="2188028"/>
                <a:ext cx="194189" cy="194189"/>
                <a:chOff x="0" y="0"/>
                <a:chExt cx="812800" cy="812800"/>
              </a:xfrm>
            </p:grpSpPr>
            <p:sp>
              <p:nvSpPr>
                <p:cNvPr id="81" name="Freeform 8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2" name="TextBox 8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3" name="Group 83"/>
              <p:cNvGrpSpPr/>
              <p:nvPr/>
            </p:nvGrpSpPr>
            <p:grpSpPr>
              <a:xfrm>
                <a:off x="6446709" y="1405536"/>
                <a:ext cx="2499205" cy="2908166"/>
                <a:chOff x="0" y="0"/>
                <a:chExt cx="698500" cy="812800"/>
              </a:xfrm>
            </p:grpSpPr>
            <p:sp>
              <p:nvSpPr>
                <p:cNvPr id="84" name="Freeform 84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lgDash"/>
                  <a:miter/>
                </a:ln>
              </p:spPr>
            </p:sp>
            <p:sp>
              <p:nvSpPr>
                <p:cNvPr id="85" name="TextBox 85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6" name="Group 86"/>
              <p:cNvGrpSpPr/>
              <p:nvPr/>
            </p:nvGrpSpPr>
            <p:grpSpPr>
              <a:xfrm>
                <a:off x="6387732" y="3496470"/>
                <a:ext cx="194189" cy="194189"/>
                <a:chOff x="0" y="0"/>
                <a:chExt cx="812800" cy="812800"/>
              </a:xfrm>
            </p:grpSpPr>
            <p:sp>
              <p:nvSpPr>
                <p:cNvPr id="87" name="Freeform 8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8" name="TextBox 8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9" name="Group 89"/>
              <p:cNvGrpSpPr/>
              <p:nvPr/>
            </p:nvGrpSpPr>
            <p:grpSpPr>
              <a:xfrm>
                <a:off x="8848819" y="3496470"/>
                <a:ext cx="194189" cy="194189"/>
                <a:chOff x="0" y="0"/>
                <a:chExt cx="812800" cy="812800"/>
              </a:xfrm>
            </p:grpSpPr>
            <p:sp>
              <p:nvSpPr>
                <p:cNvPr id="90" name="Freeform 9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1" name="TextBox 9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2" name="Group 92"/>
              <p:cNvGrpSpPr/>
              <p:nvPr/>
            </p:nvGrpSpPr>
            <p:grpSpPr>
              <a:xfrm>
                <a:off x="8474275" y="782493"/>
                <a:ext cx="2499205" cy="2908166"/>
                <a:chOff x="0" y="0"/>
                <a:chExt cx="698500" cy="812800"/>
              </a:xfrm>
            </p:grpSpPr>
            <p:sp>
              <p:nvSpPr>
                <p:cNvPr id="93" name="Freeform 9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94" name="TextBox 9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5" name="Group 95"/>
              <p:cNvGrpSpPr/>
              <p:nvPr/>
            </p:nvGrpSpPr>
            <p:grpSpPr>
              <a:xfrm>
                <a:off x="8415298" y="2873427"/>
                <a:ext cx="194189" cy="194189"/>
                <a:chOff x="0" y="0"/>
                <a:chExt cx="812800" cy="812800"/>
              </a:xfrm>
            </p:grpSpPr>
            <p:sp>
              <p:nvSpPr>
                <p:cNvPr id="96" name="Freeform 9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7" name="TextBox 9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8" name="Group 98"/>
              <p:cNvGrpSpPr/>
              <p:nvPr/>
            </p:nvGrpSpPr>
            <p:grpSpPr>
              <a:xfrm>
                <a:off x="13779007" y="7540753"/>
                <a:ext cx="194189" cy="194189"/>
                <a:chOff x="0" y="0"/>
                <a:chExt cx="812800" cy="812800"/>
              </a:xfrm>
            </p:grpSpPr>
            <p:sp>
              <p:nvSpPr>
                <p:cNvPr id="99" name="Freeform 9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0" name="TextBox 10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1" name="Group 101"/>
              <p:cNvGrpSpPr/>
              <p:nvPr/>
            </p:nvGrpSpPr>
            <p:grpSpPr>
              <a:xfrm>
                <a:off x="11280594" y="5991584"/>
                <a:ext cx="194189" cy="194189"/>
                <a:chOff x="0" y="0"/>
                <a:chExt cx="812800" cy="812800"/>
              </a:xfrm>
            </p:grpSpPr>
            <p:sp>
              <p:nvSpPr>
                <p:cNvPr id="102" name="Freeform 10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3" name="TextBox 10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4" name="Group 104"/>
              <p:cNvGrpSpPr/>
              <p:nvPr/>
            </p:nvGrpSpPr>
            <p:grpSpPr>
              <a:xfrm>
                <a:off x="11280594" y="7734942"/>
                <a:ext cx="194189" cy="194189"/>
                <a:chOff x="0" y="0"/>
                <a:chExt cx="812800" cy="812800"/>
              </a:xfrm>
            </p:grpSpPr>
            <p:sp>
              <p:nvSpPr>
                <p:cNvPr id="105" name="Freeform 10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6" name="TextBox 10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7" name="Group 107"/>
              <p:cNvGrpSpPr/>
              <p:nvPr/>
            </p:nvGrpSpPr>
            <p:grpSpPr>
              <a:xfrm>
                <a:off x="12813345" y="8648029"/>
                <a:ext cx="194189" cy="194189"/>
                <a:chOff x="0" y="0"/>
                <a:chExt cx="812800" cy="812800"/>
              </a:xfrm>
            </p:grpSpPr>
            <p:sp>
              <p:nvSpPr>
                <p:cNvPr id="108" name="Freeform 10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9" name="TextBox 10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0" name="Group 110"/>
              <p:cNvGrpSpPr/>
              <p:nvPr/>
            </p:nvGrpSpPr>
            <p:grpSpPr>
              <a:xfrm>
                <a:off x="14303321" y="5991584"/>
                <a:ext cx="194189" cy="194189"/>
                <a:chOff x="0" y="0"/>
                <a:chExt cx="812800" cy="812800"/>
              </a:xfrm>
            </p:grpSpPr>
            <p:sp>
              <p:nvSpPr>
                <p:cNvPr id="111" name="Freeform 11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2" name="TextBox 11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3" name="Group 113"/>
              <p:cNvGrpSpPr/>
              <p:nvPr/>
            </p:nvGrpSpPr>
            <p:grpSpPr>
              <a:xfrm>
                <a:off x="15009201" y="5357964"/>
                <a:ext cx="194189" cy="194189"/>
                <a:chOff x="0" y="0"/>
                <a:chExt cx="812800" cy="812800"/>
              </a:xfrm>
            </p:grpSpPr>
            <p:sp>
              <p:nvSpPr>
                <p:cNvPr id="114" name="Freeform 11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5" name="TextBox 11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6" name="Group 116"/>
              <p:cNvGrpSpPr/>
              <p:nvPr/>
            </p:nvGrpSpPr>
            <p:grpSpPr>
              <a:xfrm>
                <a:off x="15009201" y="8266130"/>
                <a:ext cx="194189" cy="194189"/>
                <a:chOff x="0" y="0"/>
                <a:chExt cx="812800" cy="812800"/>
              </a:xfrm>
            </p:grpSpPr>
            <p:sp>
              <p:nvSpPr>
                <p:cNvPr id="117" name="Freeform 11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8" name="TextBox 11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9" name="Group 119"/>
              <p:cNvGrpSpPr/>
              <p:nvPr/>
            </p:nvGrpSpPr>
            <p:grpSpPr>
              <a:xfrm>
                <a:off x="14303321" y="7734942"/>
                <a:ext cx="194189" cy="194189"/>
                <a:chOff x="0" y="0"/>
                <a:chExt cx="812800" cy="812800"/>
              </a:xfrm>
            </p:grpSpPr>
            <p:sp>
              <p:nvSpPr>
                <p:cNvPr id="120" name="Freeform 12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1" name="TextBox 12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2" name="Group 122"/>
              <p:cNvGrpSpPr/>
              <p:nvPr/>
            </p:nvGrpSpPr>
            <p:grpSpPr>
              <a:xfrm>
                <a:off x="8987351" y="6701041"/>
                <a:ext cx="3065502" cy="3567129"/>
                <a:chOff x="0" y="0"/>
                <a:chExt cx="698500" cy="812800"/>
              </a:xfrm>
            </p:grpSpPr>
            <p:sp>
              <p:nvSpPr>
                <p:cNvPr id="123" name="Freeform 12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24" name="TextBox 12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5" name="Group 125"/>
              <p:cNvGrpSpPr/>
              <p:nvPr/>
            </p:nvGrpSpPr>
            <p:grpSpPr>
              <a:xfrm>
                <a:off x="10423008" y="6642765"/>
                <a:ext cx="194189" cy="194189"/>
                <a:chOff x="0" y="0"/>
                <a:chExt cx="812800" cy="812800"/>
              </a:xfrm>
            </p:grpSpPr>
            <p:sp>
              <p:nvSpPr>
                <p:cNvPr id="126" name="Freeform 12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7" name="TextBox 12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8" name="Group 128"/>
              <p:cNvGrpSpPr/>
              <p:nvPr/>
            </p:nvGrpSpPr>
            <p:grpSpPr>
              <a:xfrm>
                <a:off x="8890257" y="7514630"/>
                <a:ext cx="194189" cy="194189"/>
                <a:chOff x="0" y="0"/>
                <a:chExt cx="812800" cy="812800"/>
              </a:xfrm>
            </p:grpSpPr>
            <p:sp>
              <p:nvSpPr>
                <p:cNvPr id="129" name="Freeform 12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0" name="TextBox 13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1" name="Group 131"/>
              <p:cNvGrpSpPr/>
              <p:nvPr/>
            </p:nvGrpSpPr>
            <p:grpSpPr>
              <a:xfrm>
                <a:off x="8890257" y="9257988"/>
                <a:ext cx="194189" cy="194189"/>
                <a:chOff x="0" y="0"/>
                <a:chExt cx="812800" cy="812800"/>
              </a:xfrm>
            </p:grpSpPr>
            <p:sp>
              <p:nvSpPr>
                <p:cNvPr id="132" name="Freeform 13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3" name="TextBox 13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4" name="Group 134"/>
              <p:cNvGrpSpPr/>
              <p:nvPr/>
            </p:nvGrpSpPr>
            <p:grpSpPr>
              <a:xfrm>
                <a:off x="11912984" y="7514630"/>
                <a:ext cx="194189" cy="194189"/>
                <a:chOff x="0" y="0"/>
                <a:chExt cx="812800" cy="812800"/>
              </a:xfrm>
            </p:grpSpPr>
            <p:sp>
              <p:nvSpPr>
                <p:cNvPr id="135" name="Freeform 13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6" name="TextBox 13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7" name="Group 137"/>
              <p:cNvGrpSpPr/>
              <p:nvPr/>
            </p:nvGrpSpPr>
            <p:grpSpPr>
              <a:xfrm>
                <a:off x="11912984" y="9257988"/>
                <a:ext cx="194189" cy="194189"/>
                <a:chOff x="0" y="0"/>
                <a:chExt cx="812800" cy="812800"/>
              </a:xfrm>
            </p:grpSpPr>
            <p:sp>
              <p:nvSpPr>
                <p:cNvPr id="138" name="Freeform 13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9" name="TextBox 13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0" name="Group 140"/>
              <p:cNvGrpSpPr/>
              <p:nvPr/>
            </p:nvGrpSpPr>
            <p:grpSpPr>
              <a:xfrm>
                <a:off x="6279713" y="5922192"/>
                <a:ext cx="3065502" cy="3567129"/>
                <a:chOff x="0" y="0"/>
                <a:chExt cx="698500" cy="812800"/>
              </a:xfrm>
            </p:grpSpPr>
            <p:sp>
              <p:nvSpPr>
                <p:cNvPr id="141" name="Freeform 141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42" name="TextBox 142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3" name="Group 143"/>
              <p:cNvGrpSpPr/>
              <p:nvPr/>
            </p:nvGrpSpPr>
            <p:grpSpPr>
              <a:xfrm>
                <a:off x="7715370" y="5863916"/>
                <a:ext cx="194189" cy="194189"/>
                <a:chOff x="0" y="0"/>
                <a:chExt cx="812800" cy="812800"/>
              </a:xfrm>
            </p:grpSpPr>
            <p:sp>
              <p:nvSpPr>
                <p:cNvPr id="144" name="Freeform 14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5" name="TextBox 14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6" name="Group 146"/>
              <p:cNvGrpSpPr/>
              <p:nvPr/>
            </p:nvGrpSpPr>
            <p:grpSpPr>
              <a:xfrm>
                <a:off x="6182619" y="6735782"/>
                <a:ext cx="194189" cy="194189"/>
                <a:chOff x="0" y="0"/>
                <a:chExt cx="812800" cy="812800"/>
              </a:xfrm>
            </p:grpSpPr>
            <p:sp>
              <p:nvSpPr>
                <p:cNvPr id="147" name="Freeform 14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8" name="TextBox 14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9" name="Group 149"/>
              <p:cNvGrpSpPr/>
              <p:nvPr/>
            </p:nvGrpSpPr>
            <p:grpSpPr>
              <a:xfrm>
                <a:off x="6182619" y="8479139"/>
                <a:ext cx="194189" cy="194189"/>
                <a:chOff x="0" y="0"/>
                <a:chExt cx="812800" cy="812800"/>
              </a:xfrm>
            </p:grpSpPr>
            <p:sp>
              <p:nvSpPr>
                <p:cNvPr id="150" name="Freeform 15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1" name="TextBox 15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2" name="Group 152"/>
              <p:cNvGrpSpPr/>
              <p:nvPr/>
            </p:nvGrpSpPr>
            <p:grpSpPr>
              <a:xfrm>
                <a:off x="9205346" y="6735782"/>
                <a:ext cx="194189" cy="194189"/>
                <a:chOff x="0" y="0"/>
                <a:chExt cx="812800" cy="812800"/>
              </a:xfrm>
            </p:grpSpPr>
            <p:sp>
              <p:nvSpPr>
                <p:cNvPr id="153" name="Freeform 15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4" name="TextBox 15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5" name="Group 155"/>
              <p:cNvGrpSpPr/>
              <p:nvPr/>
            </p:nvGrpSpPr>
            <p:grpSpPr>
              <a:xfrm>
                <a:off x="9205346" y="8479139"/>
                <a:ext cx="194189" cy="194189"/>
                <a:chOff x="0" y="0"/>
                <a:chExt cx="812800" cy="812800"/>
              </a:xfrm>
            </p:grpSpPr>
            <p:sp>
              <p:nvSpPr>
                <p:cNvPr id="156" name="Freeform 15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7" name="TextBox 15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9120F15-8CDA-7871-5EE7-C20202108072}"/>
                </a:ext>
              </a:extLst>
            </p:cNvPr>
            <p:cNvGrpSpPr/>
            <p:nvPr/>
          </p:nvGrpSpPr>
          <p:grpSpPr>
            <a:xfrm>
              <a:off x="351180" y="30141"/>
              <a:ext cx="17263772" cy="2251595"/>
              <a:chOff x="351180" y="30141"/>
              <a:chExt cx="17263772" cy="2251595"/>
            </a:xfrm>
          </p:grpSpPr>
          <p:sp>
            <p:nvSpPr>
              <p:cNvPr id="171" name="TextBox 171"/>
              <p:cNvSpPr txBox="1"/>
              <p:nvPr/>
            </p:nvSpPr>
            <p:spPr>
              <a:xfrm>
                <a:off x="2322468" y="184992"/>
                <a:ext cx="13398239" cy="161582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3500" b="1" dirty="0">
                    <a:solidFill>
                      <a:srgbClr val="003F63"/>
                    </a:solidFill>
                    <a:latin typeface=""/>
                    <a:ea typeface="Roboto Bold"/>
                    <a:cs typeface="Roboto Bold"/>
                    <a:sym typeface="Roboto Bold"/>
                  </a:rPr>
                  <a:t>10th ICMH 2026 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en-US" sz="3500" b="1" dirty="0">
                    <a:solidFill>
                      <a:srgbClr val="003F63"/>
                    </a:solidFill>
                    <a:latin typeface=""/>
                    <a:ea typeface="Roboto Bold"/>
                    <a:cs typeface="Roboto Bold"/>
                    <a:sym typeface="Roboto Bold"/>
                  </a:rPr>
                  <a:t>Advancing Health and Medical Education for a Sustainable Future : Innovation, Prevention &amp; Collaboration</a:t>
                </a:r>
              </a:p>
            </p:txBody>
          </p:sp>
          <p:grpSp>
            <p:nvGrpSpPr>
              <p:cNvPr id="178" name="Group 178"/>
              <p:cNvGrpSpPr/>
              <p:nvPr/>
            </p:nvGrpSpPr>
            <p:grpSpPr>
              <a:xfrm>
                <a:off x="351180" y="30141"/>
                <a:ext cx="2723777" cy="2118872"/>
                <a:chOff x="0" y="0"/>
                <a:chExt cx="3631703" cy="2825162"/>
              </a:xfrm>
            </p:grpSpPr>
            <p:grpSp>
              <p:nvGrpSpPr>
                <p:cNvPr id="179" name="Group 179"/>
                <p:cNvGrpSpPr/>
                <p:nvPr/>
              </p:nvGrpSpPr>
              <p:grpSpPr>
                <a:xfrm>
                  <a:off x="644139" y="247144"/>
                  <a:ext cx="2286910" cy="2286910"/>
                  <a:chOff x="0" y="0"/>
                  <a:chExt cx="812800" cy="812800"/>
                </a:xfrm>
              </p:grpSpPr>
              <p:sp>
                <p:nvSpPr>
                  <p:cNvPr id="180" name="Freeform 180"/>
                  <p:cNvSpPr/>
                  <p:nvPr/>
                </p:nvSpPr>
                <p:spPr>
                  <a:xfrm>
                    <a:off x="0" y="0"/>
                    <a:ext cx="812800" cy="81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812800">
                        <a:moveTo>
                          <a:pt x="406400" y="0"/>
                        </a:moveTo>
                        <a:cubicBezTo>
                          <a:pt x="181951" y="0"/>
                          <a:pt x="0" y="181951"/>
                          <a:pt x="0" y="406400"/>
                        </a:cubicBezTo>
                        <a:cubicBezTo>
                          <a:pt x="0" y="630849"/>
                          <a:pt x="181951" y="812800"/>
                          <a:pt x="406400" y="812800"/>
                        </a:cubicBezTo>
                        <a:cubicBezTo>
                          <a:pt x="630849" y="812800"/>
                          <a:pt x="812800" y="630849"/>
                          <a:pt x="812800" y="406400"/>
                        </a:cubicBezTo>
                        <a:cubicBezTo>
                          <a:pt x="812800" y="181951"/>
                          <a:pt x="630849" y="0"/>
                          <a:pt x="40640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</p:sp>
              <p:sp>
                <p:nvSpPr>
                  <p:cNvPr id="181" name="TextBox 181"/>
                  <p:cNvSpPr txBox="1"/>
                  <p:nvPr/>
                </p:nvSpPr>
                <p:spPr>
                  <a:xfrm>
                    <a:off x="76200" y="95250"/>
                    <a:ext cx="660400" cy="641350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2000"/>
                      </a:lnSpc>
                    </a:pPr>
                    <a:endParaRPr/>
                  </a:p>
                </p:txBody>
              </p:sp>
            </p:grpSp>
            <p:sp>
              <p:nvSpPr>
                <p:cNvPr id="182" name="Freeform 182"/>
                <p:cNvSpPr/>
                <p:nvPr/>
              </p:nvSpPr>
              <p:spPr>
                <a:xfrm>
                  <a:off x="0" y="0"/>
                  <a:ext cx="3631703" cy="28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703" h="2825162">
                      <a:moveTo>
                        <a:pt x="0" y="0"/>
                      </a:moveTo>
                      <a:lnTo>
                        <a:pt x="3631703" y="0"/>
                      </a:lnTo>
                      <a:lnTo>
                        <a:pt x="3631703" y="2825162"/>
                      </a:lnTo>
                      <a:lnTo>
                        <a:pt x="0" y="28251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</p:spPr>
            </p:sp>
          </p:grpSp>
          <p:pic>
            <p:nvPicPr>
              <p:cNvPr id="183" name="Picture 182">
                <a:extLst>
                  <a:ext uri="{FF2B5EF4-FFF2-40B4-BE49-F238E27FC236}">
                    <a16:creationId xmlns:a16="http://schemas.microsoft.com/office/drawing/2014/main" id="{5716702D-DD07-8CD3-DE82-D0A6C78A96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889752" y="121042"/>
                <a:ext cx="2725200" cy="2160694"/>
              </a:xfrm>
              <a:prstGeom prst="rect">
                <a:avLst/>
              </a:prstGeom>
            </p:spPr>
          </p:pic>
        </p:grpSp>
      </p:grpSp>
      <p:sp>
        <p:nvSpPr>
          <p:cNvPr id="177" name="TextBox 170">
            <a:extLst>
              <a:ext uri="{FF2B5EF4-FFF2-40B4-BE49-F238E27FC236}">
                <a16:creationId xmlns:a16="http://schemas.microsoft.com/office/drawing/2014/main" id="{4C460FC8-D928-B050-A2B3-2D5639EDA82F}"/>
              </a:ext>
            </a:extLst>
          </p:cNvPr>
          <p:cNvSpPr txBox="1"/>
          <p:nvPr/>
        </p:nvSpPr>
        <p:spPr>
          <a:xfrm>
            <a:off x="1199489" y="4894281"/>
            <a:ext cx="5259684" cy="657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62"/>
              </a:lnSpc>
            </a:pPr>
            <a:r>
              <a:rPr lang="en-US" sz="2200" b="1" dirty="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</a:p>
        </p:txBody>
      </p:sp>
      <p:sp>
        <p:nvSpPr>
          <p:cNvPr id="184" name="TextBox 166">
            <a:extLst>
              <a:ext uri="{FF2B5EF4-FFF2-40B4-BE49-F238E27FC236}">
                <a16:creationId xmlns:a16="http://schemas.microsoft.com/office/drawing/2014/main" id="{A13CE44C-B980-2D0C-02D1-A8FAD130F57B}"/>
              </a:ext>
            </a:extLst>
          </p:cNvPr>
          <p:cNvSpPr txBox="1"/>
          <p:nvPr/>
        </p:nvSpPr>
        <p:spPr>
          <a:xfrm>
            <a:off x="1054453" y="5905500"/>
            <a:ext cx="7336016" cy="1932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Qualification : </a:t>
            </a:r>
            <a:b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Current Designation :</a:t>
            </a:r>
          </a:p>
          <a:p>
            <a:pPr>
              <a:lnSpc>
                <a:spcPct val="200000"/>
              </a:lnSpc>
            </a:pPr>
            <a: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Organization :</a:t>
            </a:r>
          </a:p>
        </p:txBody>
      </p:sp>
      <p:sp>
        <p:nvSpPr>
          <p:cNvPr id="185" name="TextBox 166">
            <a:extLst>
              <a:ext uri="{FF2B5EF4-FFF2-40B4-BE49-F238E27FC236}">
                <a16:creationId xmlns:a16="http://schemas.microsoft.com/office/drawing/2014/main" id="{86635CB4-0893-2BCE-F880-23F04D3477E7}"/>
              </a:ext>
            </a:extLst>
          </p:cNvPr>
          <p:cNvSpPr txBox="1"/>
          <p:nvPr/>
        </p:nvSpPr>
        <p:spPr>
          <a:xfrm>
            <a:off x="8390468" y="5955004"/>
            <a:ext cx="9224484" cy="1994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38"/>
              </a:lnSpc>
            </a:pPr>
            <a:r>
              <a:rPr lang="en-US" sz="22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Research Area and Publication Number: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1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2</a:t>
            </a:r>
          </a:p>
          <a:p>
            <a:pPr marL="342900" indent="-342900">
              <a:lnSpc>
                <a:spcPts val="4038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Point 3</a:t>
            </a:r>
            <a:endParaRPr lang="en-US" sz="2195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76</Words>
  <Application>Microsoft Macintosh PowerPoint</Application>
  <PresentationFormat>Custom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DM Sans Bold</vt:lpstr>
      <vt:lpstr>Calibri</vt:lpstr>
      <vt:lpstr>Roboto</vt:lpstr>
      <vt:lpstr>Arial</vt:lpstr>
      <vt:lpstr>DM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slide</dc:title>
  <cp:lastModifiedBy>MacBook Pro</cp:lastModifiedBy>
  <cp:revision>18</cp:revision>
  <dcterms:created xsi:type="dcterms:W3CDTF">2006-08-16T00:00:00Z</dcterms:created>
  <dcterms:modified xsi:type="dcterms:W3CDTF">2026-07-07T12:51:55Z</dcterms:modified>
  <dc:identifier>DAHEW5CCXuk</dc:identifier>
</cp:coreProperties>
</file>