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4" r:id="rId3"/>
    <p:sldId id="275" r:id="rId4"/>
    <p:sldId id="257" r:id="rId5"/>
    <p:sldId id="258" r:id="rId6"/>
    <p:sldId id="259" r:id="rId7"/>
    <p:sldId id="260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6" r:id="rId16"/>
  </p:sldIdLst>
  <p:sldSz cx="14630400" cy="8229600"/>
  <p:notesSz cx="8229600" cy="14630400"/>
  <p:embeddedFontLst>
    <p:embeddedFont>
      <p:font typeface="Instrument Sans Semi Bold" panose="020B0604020202020204" charset="0"/>
      <p:regular r:id="rId18"/>
    </p:embeddedFont>
    <p:embeddedFont>
      <p:font typeface="Instrument Sans Medium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3/31/2026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82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880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57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698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77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04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1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notesSlide" Target="../notesSlides/notesSlide3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29" Type="http://schemas.openxmlformats.org/officeDocument/2006/relationships/image" Target="../media/image7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image" Target="../media/image10.png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image" Target="../media/image6.png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image" Target="../media/image9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image" Target="../media/image5.png"/><Relationship Id="rId30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7488" y="1655088"/>
            <a:ext cx="4919424" cy="4919424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93790" y="1727716"/>
            <a:ext cx="7556421" cy="141755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Strategic Road Map 2026-2030</a:t>
            </a:r>
          </a:p>
        </p:txBody>
      </p:sp>
      <p:sp>
        <p:nvSpPr>
          <p:cNvPr id="5" name="Text 1"/>
          <p:cNvSpPr/>
          <p:nvPr/>
        </p:nvSpPr>
        <p:spPr>
          <a:xfrm>
            <a:off x="793790" y="3236000"/>
            <a:ext cx="7556421" cy="7086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Medical Education Centre for Research, Innovation and Training (MECRIT)</a:t>
            </a:r>
          </a:p>
        </p:txBody>
      </p:sp>
      <p:sp>
        <p:nvSpPr>
          <p:cNvPr id="6" name="Text 2"/>
          <p:cNvSpPr/>
          <p:nvPr/>
        </p:nvSpPr>
        <p:spPr>
          <a:xfrm>
            <a:off x="793790" y="4284821"/>
            <a:ext cx="7556421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Khesar Gyalpo University of Medical Sciences of Bhutan</a:t>
            </a:r>
          </a:p>
        </p:txBody>
      </p:sp>
      <p:sp>
        <p:nvSpPr>
          <p:cNvPr id="7" name="Text 3"/>
          <p:cNvSpPr/>
          <p:nvPr/>
        </p:nvSpPr>
        <p:spPr>
          <a:xfrm>
            <a:off x="793790" y="4902875"/>
            <a:ext cx="7556421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93790" y="5520928"/>
            <a:ext cx="7556421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</p:nvPr>
        </p:nvGraphicFramePr>
        <p:xfrm>
          <a:off x="332105" y="754380"/>
          <a:ext cx="13817600" cy="51047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9730"/>
                <a:gridCol w="4825365"/>
                <a:gridCol w="2225040"/>
                <a:gridCol w="2577465"/>
              </a:tblGrid>
              <a:tr h="336550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2: Strengthen Research and CPD Governance and Leadership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73660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9. Conduct capacity development in AI and digital technology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capacity development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10. Develop CPD/CME programs based on the need and demand in Clinical, public health, and health systems in both traditional and allopathic medicine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No. of CPD/CME programs developed and offered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9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11. Develop CPD/CME/  programs in blended modality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No. of CPD/CME programs offered through blended modality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</a:t>
                      </a:r>
                    </a:p>
                  </a:txBody>
                  <a:tcPr marL="7620" marR="9525" marT="9525" marB="9525" anchor="ctr"/>
                </a:tc>
              </a:tr>
              <a:tr h="127889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12. Develop guidelines for establishment, functioning and management of Journals under KGUMSB.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 Timeline by which the guidelines for establishment, functioning and management of Journals under KGUMSB are developed.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</p:nvPr>
        </p:nvGraphicFramePr>
        <p:xfrm>
          <a:off x="332105" y="726440"/>
          <a:ext cx="13817600" cy="5957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4400"/>
                <a:gridCol w="4683760"/>
                <a:gridCol w="2889885"/>
                <a:gridCol w="2789555"/>
              </a:tblGrid>
              <a:tr h="336550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n-US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3: Promote University Branding through Collaborations, Networking and Partnerships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0896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1. Conduct conferences and symposiums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conferences and symposia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19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2. Sustain and Establish centres of excellence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centres of excellence established and sustained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6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3. Signing and renewal of MoUs with national and international partners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MoUs signed and renewed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9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4. Allocate travel grants for participation in national and international/regional conferences and symposiums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travel grants awarded to attend conferences and symposiums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13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5. Conduct collaborative research and projects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collaborative research and projects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13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</p:nvPr>
        </p:nvGraphicFramePr>
        <p:xfrm>
          <a:off x="387985" y="279400"/>
          <a:ext cx="13817600" cy="79190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1580"/>
                <a:gridCol w="5207000"/>
                <a:gridCol w="2465070"/>
                <a:gridCol w="2393950"/>
              </a:tblGrid>
              <a:tr h="344805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n-US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4: Human Resource development and Capacity building in Research and CPD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4805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4960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1. Recruitment of a biostatistician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a biostatistician is recruited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</a:tr>
              <a:tr h="64897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2. Recruitment of Epidemiologists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an epidemiologist is recruited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</a:tr>
              <a:tr h="6705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3. Recruitment of CPD and Research Officer (new)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CPD and research officer are recruited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4. Recruitment of a research officer and a research assistant on project based contract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a research officer and a research assistant on project based contract are recruited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5. Long-term studies on Biostatistics/epidemiology (MSc, PhD)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candidates are sent for long-term studies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</a:tr>
              <a:tr h="159512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6. Conduct regular training on basic and advanced research methodology (B-SMART), statistical software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 and authorship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basic and advanced research methodologies, statistical software and authorship training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14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19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7. Facilitate CPD trainings and workshops for the Faculty members and health workers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CPD trainings and workshops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15 (including Druk Sokchop)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25</a:t>
                      </a:r>
                    </a:p>
                  </a:txBody>
                  <a:tcPr marL="7620" marR="9525" marT="9525" marB="9525" anchor="ctr"/>
                </a:tc>
              </a:tr>
              <a:tr h="6705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8. Facilitate Pedagogy trainings for the Faculty members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Pedagogy trainings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50023595"/>
              </p:ext>
            </p:extLst>
          </p:nvPr>
        </p:nvGraphicFramePr>
        <p:xfrm>
          <a:off x="374015" y="321310"/>
          <a:ext cx="13817600" cy="75886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7338"/>
                <a:gridCol w="5472953"/>
                <a:gridCol w="2138082"/>
                <a:gridCol w="2479227"/>
              </a:tblGrid>
              <a:tr h="336550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n-US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5: Implementation of Business Strategy for Research and CPD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0896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1. Establish a research endowment fund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REF is established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2. Development of guideline/SOP for REF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REF guideline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3. Establish a research mentorship program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mentorship program is established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4. Revenue generation by implementing activities in line with business strategy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Percentage of revenue generated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3.5 M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7.00 M by the end of 2030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5. Development of guidelines/SOP for mentorship program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mentorship program guideline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86423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6. Implement REF and mentorship program guidelines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REF and mentorship program guideline is implemented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58229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7. Develop research grant proposals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Percentage of research grant proposals approved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50 %</a:t>
                      </a:r>
                    </a:p>
                  </a:txBody>
                  <a:tcPr marL="7620" marR="9525" marT="9525" marB="9525" anchor="ctr"/>
                </a:tc>
              </a:tr>
              <a:tr h="864235"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8. Develop guidelines for the utilization of 10% CPD and CME institutional fee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guideline for the utilization of 10% CPD institutional fee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9144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</p:nvPr>
        </p:nvGraphicFramePr>
        <p:xfrm>
          <a:off x="332105" y="810260"/>
          <a:ext cx="13817600" cy="51945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4400"/>
                <a:gridCol w="5320665"/>
                <a:gridCol w="2252980"/>
                <a:gridCol w="2789555"/>
              </a:tblGrid>
              <a:tr h="336550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n-US" sz="2000" b="1" dirty="0">
                          <a:latin typeface="Times New Roman" panose="02020603050405020304"/>
                          <a:ea typeface="Times New Roman" panose="02020603050405020304"/>
                        </a:rPr>
                        <a:t>Strategy Result Area 6: Develop Research infrastructure and facilities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0896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1. Initiate development of infrastructure for the research centre, conference hall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conference hall construction is initiated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2029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2. Establish a research lab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lab establishment is initiated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3. Establish Bio Bank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Bio Bank establishment is initiated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  <a:tr h="8102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4. Refurbishment and setting up of the BICC office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BICC office establishment is initiated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81089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5. Procurement of an electric utility vehicle for BICC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dirty="0">
                          <a:latin typeface="Times New Roman" panose="02020603050405020304"/>
                          <a:ea typeface="Times New Roman" panose="02020603050405020304"/>
                        </a:rPr>
                        <a:t>Timeline by which the electric utility vehicle is procured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85000"/>
            </a:srgbClr>
          </a:solidFill>
        </p:spPr>
      </p:sp>
      <p:sp>
        <p:nvSpPr>
          <p:cNvPr id="4" name="Text 1"/>
          <p:cNvSpPr/>
          <p:nvPr/>
        </p:nvSpPr>
        <p:spPr>
          <a:xfrm>
            <a:off x="793790" y="3274100"/>
            <a:ext cx="7825502" cy="9782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dirty="0">
                <a:solidFill>
                  <a:srgbClr val="505468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Thank You</a:t>
            </a:r>
            <a:endParaRPr lang="en-US" sz="6150" dirty="0"/>
          </a:p>
        </p:txBody>
      </p:sp>
      <p:sp>
        <p:nvSpPr>
          <p:cNvPr id="5" name="Text 2"/>
          <p:cNvSpPr/>
          <p:nvPr/>
        </p:nvSpPr>
        <p:spPr>
          <a:xfrm>
            <a:off x="793790" y="4592479"/>
            <a:ext cx="13042821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We appreciate your attention and look forward to a successful future.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7847" y="1160145"/>
            <a:ext cx="1253265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Background 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Medical Education Centre for Research, Innovation and Training (</a:t>
            </a:r>
            <a:r>
              <a:rPr lang="en-US" sz="2400" dirty="0" smtClean="0"/>
              <a:t>MECRIT has been established inline with the Medical </a:t>
            </a:r>
            <a:r>
              <a:rPr lang="en-US" sz="2400" dirty="0"/>
              <a:t>Sciences Act of Bhutan, </a:t>
            </a:r>
            <a:r>
              <a:rPr lang="en-US" sz="2400" dirty="0" smtClean="0"/>
              <a:t>2012 with the following primary mandates:  </a:t>
            </a:r>
          </a:p>
          <a:p>
            <a:pPr marL="342900" indent="-342900">
              <a:buAutoNum type="arabicPeriod"/>
            </a:pPr>
            <a:r>
              <a:rPr lang="en-US" sz="2400" dirty="0" smtClean="0"/>
              <a:t>Provide continuous professional development for health workers and academicians </a:t>
            </a:r>
          </a:p>
          <a:p>
            <a:pPr marL="342900" indent="-342900">
              <a:buAutoNum type="arabicPeriod"/>
            </a:pPr>
            <a:r>
              <a:rPr lang="en-US" sz="2400" dirty="0" smtClean="0"/>
              <a:t>Conduct and promote high-quality research to support evidence based health policies and interventions. </a:t>
            </a:r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AutoNum type="arabicPeriod"/>
            </a:pPr>
            <a:endParaRPr lang="en-US" sz="2400" dirty="0" smtClean="0"/>
          </a:p>
          <a:p>
            <a:r>
              <a:rPr lang="en-US" sz="2800" b="1" dirty="0">
                <a:solidFill>
                  <a:srgbClr val="0070C0"/>
                </a:solidFill>
              </a:rPr>
              <a:t>2. </a:t>
            </a:r>
            <a:r>
              <a:rPr lang="en-US" sz="2800" b="1" dirty="0" smtClean="0">
                <a:solidFill>
                  <a:srgbClr val="0070C0"/>
                </a:solidFill>
              </a:rPr>
              <a:t>General Objectives </a:t>
            </a:r>
            <a:r>
              <a:rPr lang="en-US" sz="2800" b="1" dirty="0">
                <a:solidFill>
                  <a:srgbClr val="0070C0"/>
                </a:solidFill>
              </a:rPr>
              <a:t>of the strategic document </a:t>
            </a:r>
          </a:p>
          <a:p>
            <a:r>
              <a:rPr lang="en-US" sz="2400" dirty="0"/>
              <a:t>The main objective of the MECRIT Strategy is to build institutional capacity for excellence in medical education, research, and training through competency development, innovation, and collaboration.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977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9818" y="1621218"/>
            <a:ext cx="12441382" cy="5240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Specific Objectives 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Strengthen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Bhutan’s national research culture by institutionalizing high-quality, ethical, and policy-relevant health research aligned with national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priorities.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Build sustainable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research capacity through mentorship, training, and integration with continuous professional development, promoting evidence-based and practice-oriented learning. 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Develop interdisciplinary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collaborative partnerships, international linkages, strengthens research governance, translates evidence into policy and practice, supports career development and academic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excellence. 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Position MECRIT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 a national centre of excellence, and ensures the long-term sustainability of research and CPD initiatives.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098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31261" y="1363028"/>
            <a:ext cx="5670590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Our Vision &amp; Mission</a:t>
            </a:r>
          </a:p>
        </p:txBody>
      </p:sp>
      <p:sp>
        <p:nvSpPr>
          <p:cNvPr id="3" name="Text 1"/>
          <p:cNvSpPr/>
          <p:nvPr>
            <p:custDataLst>
              <p:tags r:id="rId1"/>
            </p:custDataLst>
          </p:nvPr>
        </p:nvSpPr>
        <p:spPr>
          <a:xfrm>
            <a:off x="793790" y="3161672"/>
            <a:ext cx="3402330" cy="425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Vision</a:t>
            </a:r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793790" y="3813778"/>
            <a:ext cx="6244709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Excellence in medical education, research, and training to advance an evidence-driven health system aligned with national development priorities.</a:t>
            </a:r>
          </a:p>
        </p:txBody>
      </p:sp>
      <p:sp>
        <p:nvSpPr>
          <p:cNvPr id="5" name="Text 3"/>
          <p:cNvSpPr/>
          <p:nvPr>
            <p:custDataLst>
              <p:tags r:id="rId3"/>
            </p:custDataLst>
          </p:nvPr>
        </p:nvSpPr>
        <p:spPr>
          <a:xfrm>
            <a:off x="7599521" y="3161672"/>
            <a:ext cx="3402330" cy="425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Mission</a:t>
            </a:r>
          </a:p>
        </p:txBody>
      </p:sp>
      <p:sp>
        <p:nvSpPr>
          <p:cNvPr id="6" name="Text 4"/>
          <p:cNvSpPr/>
          <p:nvPr>
            <p:custDataLst>
              <p:tags r:id="rId4"/>
            </p:custDataLst>
          </p:nvPr>
        </p:nvSpPr>
        <p:spPr>
          <a:xfrm>
            <a:off x="7599521" y="3813778"/>
            <a:ext cx="6244709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By 2030, strengthen medical education and health systems through sustainable research capacity, ethical high-quality research, and interdisciplinary collaboration.</a:t>
            </a:r>
          </a:p>
        </p:txBody>
      </p:sp>
      <p:sp>
        <p:nvSpPr>
          <p:cNvPr id="7" name="Rectangles 6"/>
          <p:cNvSpPr/>
          <p:nvPr/>
        </p:nvSpPr>
        <p:spPr>
          <a:xfrm>
            <a:off x="12685395" y="6610913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596985" y="797600"/>
            <a:ext cx="4315420" cy="51792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250" b="1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Strategic Result Areas</a:t>
            </a:r>
          </a:p>
        </p:txBody>
      </p:sp>
      <p:sp>
        <p:nvSpPr>
          <p:cNvPr id="3" name="Text 1"/>
          <p:cNvSpPr/>
          <p:nvPr/>
        </p:nvSpPr>
        <p:spPr>
          <a:xfrm>
            <a:off x="1596985" y="1557695"/>
            <a:ext cx="11436429" cy="2294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Seven priority areas guiding MECRIT's transformation over the next five years:</a:t>
            </a:r>
          </a:p>
        </p:txBody>
      </p:sp>
      <p:sp>
        <p:nvSpPr>
          <p:cNvPr id="4" name="Shape 2"/>
          <p:cNvSpPr/>
          <p:nvPr>
            <p:custDataLst>
              <p:tags r:id="rId1"/>
            </p:custDataLst>
          </p:nvPr>
        </p:nvSpPr>
        <p:spPr>
          <a:xfrm>
            <a:off x="1597025" y="1923415"/>
            <a:ext cx="5657850" cy="1784985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5" name="Image 0" descr="preencoded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770380" y="2096770"/>
            <a:ext cx="586105" cy="586105"/>
          </a:xfrm>
          <a:prstGeom prst="rect">
            <a:avLst/>
          </a:prstGeom>
        </p:spPr>
      </p:pic>
      <p:sp>
        <p:nvSpPr>
          <p:cNvPr id="7" name="Text 3"/>
          <p:cNvSpPr/>
          <p:nvPr>
            <p:custDataLst>
              <p:tags r:id="rId3"/>
            </p:custDataLst>
          </p:nvPr>
        </p:nvSpPr>
        <p:spPr>
          <a:xfrm>
            <a:off x="1770340" y="2753082"/>
            <a:ext cx="3366436" cy="258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Governance &amp; Leadership</a:t>
            </a:r>
          </a:p>
        </p:txBody>
      </p:sp>
      <p:sp>
        <p:nvSpPr>
          <p:cNvPr id="8" name="Text 4"/>
          <p:cNvSpPr/>
          <p:nvPr>
            <p:custDataLst>
              <p:tags r:id="rId4"/>
            </p:custDataLst>
          </p:nvPr>
        </p:nvSpPr>
        <p:spPr>
          <a:xfrm>
            <a:off x="1770340" y="3122771"/>
            <a:ext cx="5310902" cy="4588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Strengthen research and CPD governance, quality assurance, and ethical oversight</a:t>
            </a:r>
          </a:p>
        </p:txBody>
      </p:sp>
      <p:sp>
        <p:nvSpPr>
          <p:cNvPr id="9" name="Shape 5"/>
          <p:cNvSpPr/>
          <p:nvPr>
            <p:custDataLst>
              <p:tags r:id="rId5"/>
            </p:custDataLst>
          </p:nvPr>
        </p:nvSpPr>
        <p:spPr>
          <a:xfrm>
            <a:off x="7375525" y="1935480"/>
            <a:ext cx="6506210" cy="1755775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10" name="Image 2" descr="preencoded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7515860" y="2027555"/>
            <a:ext cx="585216" cy="585216"/>
          </a:xfrm>
          <a:prstGeom prst="rect">
            <a:avLst/>
          </a:prstGeom>
        </p:spPr>
      </p:pic>
      <p:sp>
        <p:nvSpPr>
          <p:cNvPr id="12" name="Text 6"/>
          <p:cNvSpPr/>
          <p:nvPr>
            <p:custDataLst>
              <p:tags r:id="rId7"/>
            </p:custDataLst>
          </p:nvPr>
        </p:nvSpPr>
        <p:spPr>
          <a:xfrm>
            <a:off x="7549039" y="2714982"/>
            <a:ext cx="2071807" cy="258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00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Research Culture</a:t>
            </a:r>
          </a:p>
        </p:txBody>
      </p:sp>
      <p:sp>
        <p:nvSpPr>
          <p:cNvPr id="13" name="Text 7"/>
          <p:cNvSpPr/>
          <p:nvPr>
            <p:custDataLst>
              <p:tags r:id="rId8"/>
            </p:custDataLst>
          </p:nvPr>
        </p:nvSpPr>
        <p:spPr>
          <a:xfrm>
            <a:off x="7549039" y="3046571"/>
            <a:ext cx="5311021" cy="4588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180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Diversify CPD programmes and strengthen research culture and innovation</a:t>
            </a:r>
          </a:p>
        </p:txBody>
      </p:sp>
      <p:sp>
        <p:nvSpPr>
          <p:cNvPr id="14" name="Shape 8"/>
          <p:cNvSpPr/>
          <p:nvPr>
            <p:custDataLst>
              <p:tags r:id="rId9"/>
            </p:custDataLst>
          </p:nvPr>
        </p:nvSpPr>
        <p:spPr>
          <a:xfrm>
            <a:off x="1596985" y="3786545"/>
            <a:ext cx="5657612" cy="1755458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15" name="Image 4" descr="preencoded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1770380" y="3883660"/>
            <a:ext cx="586740" cy="586740"/>
          </a:xfrm>
          <a:prstGeom prst="rect">
            <a:avLst/>
          </a:prstGeom>
        </p:spPr>
      </p:pic>
      <p:sp>
        <p:nvSpPr>
          <p:cNvPr id="17" name="Text 9"/>
          <p:cNvSpPr/>
          <p:nvPr>
            <p:custDataLst>
              <p:tags r:id="rId11"/>
            </p:custDataLst>
          </p:nvPr>
        </p:nvSpPr>
        <p:spPr>
          <a:xfrm>
            <a:off x="1770340" y="4591526"/>
            <a:ext cx="2071807" cy="258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00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Collaboration</a:t>
            </a:r>
          </a:p>
        </p:txBody>
      </p:sp>
      <p:sp>
        <p:nvSpPr>
          <p:cNvPr id="18" name="Text 10"/>
          <p:cNvSpPr/>
          <p:nvPr>
            <p:custDataLst>
              <p:tags r:id="rId12"/>
            </p:custDataLst>
          </p:nvPr>
        </p:nvSpPr>
        <p:spPr>
          <a:xfrm>
            <a:off x="1770340" y="4923115"/>
            <a:ext cx="5310902" cy="4588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180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Promote university branding through strategic partnerships and publications</a:t>
            </a:r>
          </a:p>
        </p:txBody>
      </p:sp>
      <p:sp>
        <p:nvSpPr>
          <p:cNvPr id="19" name="Shape 11"/>
          <p:cNvSpPr/>
          <p:nvPr>
            <p:custDataLst>
              <p:tags r:id="rId13"/>
            </p:custDataLst>
          </p:nvPr>
        </p:nvSpPr>
        <p:spPr>
          <a:xfrm>
            <a:off x="7375525" y="3782060"/>
            <a:ext cx="6506210" cy="1767205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20" name="Image 6" descr="preencoded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7526179" y="3862745"/>
            <a:ext cx="585216" cy="585216"/>
          </a:xfrm>
          <a:prstGeom prst="rect">
            <a:avLst/>
          </a:prstGeom>
        </p:spPr>
      </p:pic>
      <p:sp>
        <p:nvSpPr>
          <p:cNvPr id="22" name="Text 12"/>
          <p:cNvSpPr/>
          <p:nvPr>
            <p:custDataLst>
              <p:tags r:id="rId15"/>
            </p:custDataLst>
          </p:nvPr>
        </p:nvSpPr>
        <p:spPr>
          <a:xfrm>
            <a:off x="7549039" y="4591526"/>
            <a:ext cx="2071807" cy="258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00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Capacity Building</a:t>
            </a:r>
          </a:p>
        </p:txBody>
      </p:sp>
      <p:sp>
        <p:nvSpPr>
          <p:cNvPr id="23" name="Text 13"/>
          <p:cNvSpPr/>
          <p:nvPr>
            <p:custDataLst>
              <p:tags r:id="rId16"/>
            </p:custDataLst>
          </p:nvPr>
        </p:nvSpPr>
        <p:spPr>
          <a:xfrm>
            <a:off x="7549039" y="4923115"/>
            <a:ext cx="5311021" cy="2294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180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Strengthen human resource development in research and CPD</a:t>
            </a:r>
          </a:p>
        </p:txBody>
      </p:sp>
      <p:sp>
        <p:nvSpPr>
          <p:cNvPr id="24" name="Shape 14"/>
          <p:cNvSpPr/>
          <p:nvPr>
            <p:custDataLst>
              <p:tags r:id="rId17"/>
            </p:custDataLst>
          </p:nvPr>
        </p:nvSpPr>
        <p:spPr>
          <a:xfrm>
            <a:off x="1596985" y="5676424"/>
            <a:ext cx="5657612" cy="1755458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25" name="Image 8" descr="preencoded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1770340" y="5767229"/>
            <a:ext cx="585216" cy="585216"/>
          </a:xfrm>
          <a:prstGeom prst="rect">
            <a:avLst/>
          </a:prstGeom>
        </p:spPr>
      </p:pic>
      <p:sp>
        <p:nvSpPr>
          <p:cNvPr id="27" name="Text 15"/>
          <p:cNvSpPr/>
          <p:nvPr>
            <p:custDataLst>
              <p:tags r:id="rId19"/>
            </p:custDataLst>
          </p:nvPr>
        </p:nvSpPr>
        <p:spPr>
          <a:xfrm>
            <a:off x="1770340" y="6468070"/>
            <a:ext cx="2868895" cy="2105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00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Resource Mobilisation</a:t>
            </a:r>
          </a:p>
        </p:txBody>
      </p:sp>
      <p:sp>
        <p:nvSpPr>
          <p:cNvPr id="28" name="Text 16"/>
          <p:cNvSpPr/>
          <p:nvPr>
            <p:custDataLst>
              <p:tags r:id="rId20"/>
            </p:custDataLst>
          </p:nvPr>
        </p:nvSpPr>
        <p:spPr>
          <a:xfrm>
            <a:off x="1770340" y="6799659"/>
            <a:ext cx="5310902" cy="45886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180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Implement sustainable business strategy for research and CPD programmes</a:t>
            </a:r>
          </a:p>
        </p:txBody>
      </p:sp>
      <p:sp>
        <p:nvSpPr>
          <p:cNvPr id="29" name="Shape 17"/>
          <p:cNvSpPr/>
          <p:nvPr>
            <p:custDataLst>
              <p:tags r:id="rId21"/>
            </p:custDataLst>
          </p:nvPr>
        </p:nvSpPr>
        <p:spPr>
          <a:xfrm>
            <a:off x="7375525" y="5698490"/>
            <a:ext cx="6506845" cy="1719580"/>
          </a:xfrm>
          <a:prstGeom prst="roundRect">
            <a:avLst>
              <a:gd name="adj" fmla="val 3966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pic>
        <p:nvPicPr>
          <p:cNvPr id="30" name="Image 10" descr="preencoded.png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7507764" y="5742464"/>
            <a:ext cx="585216" cy="585216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3"/>
            </p:custDataLst>
          </p:nvPr>
        </p:nvSpPr>
        <p:spPr>
          <a:xfrm>
            <a:off x="7549039" y="6468070"/>
            <a:ext cx="2071807" cy="258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00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Infrastructure</a:t>
            </a:r>
          </a:p>
        </p:txBody>
      </p:sp>
      <p:sp>
        <p:nvSpPr>
          <p:cNvPr id="33" name="Text 19"/>
          <p:cNvSpPr/>
          <p:nvPr>
            <p:custDataLst>
              <p:tags r:id="rId24"/>
            </p:custDataLst>
          </p:nvPr>
        </p:nvSpPr>
        <p:spPr>
          <a:xfrm>
            <a:off x="7548880" y="6799580"/>
            <a:ext cx="5311140" cy="5880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180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Develop and strengthen research infrastructure, systems, and facilities</a:t>
            </a:r>
          </a:p>
        </p:txBody>
      </p:sp>
      <p:sp>
        <p:nvSpPr>
          <p:cNvPr id="34" name="Rectangles 33"/>
          <p:cNvSpPr/>
          <p:nvPr/>
        </p:nvSpPr>
        <p:spPr>
          <a:xfrm>
            <a:off x="12860020" y="7644130"/>
            <a:ext cx="1654810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5893" y="860167"/>
            <a:ext cx="3823770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Core Values</a:t>
            </a: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790" y="2220992"/>
            <a:ext cx="566976" cy="5669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3071455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Integrity</a:t>
            </a:r>
          </a:p>
        </p:txBody>
      </p:sp>
      <p:sp>
        <p:nvSpPr>
          <p:cNvPr id="5" name="Text 2"/>
          <p:cNvSpPr/>
          <p:nvPr/>
        </p:nvSpPr>
        <p:spPr>
          <a:xfrm>
            <a:off x="793790" y="3561874"/>
            <a:ext cx="4158615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Upholding ethics and transparency in all academic and research practices</a:t>
            </a: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5893" y="2220992"/>
            <a:ext cx="566976" cy="56697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3071455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Collaboration</a:t>
            </a:r>
          </a:p>
        </p:txBody>
      </p:sp>
      <p:sp>
        <p:nvSpPr>
          <p:cNvPr id="8" name="Text 4"/>
          <p:cNvSpPr/>
          <p:nvPr/>
        </p:nvSpPr>
        <p:spPr>
          <a:xfrm>
            <a:off x="5235893" y="3561874"/>
            <a:ext cx="4158615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285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Building strong partnerships nationally and internationally</a:t>
            </a: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7995" y="2220992"/>
            <a:ext cx="566976" cy="56697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3071455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75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Excellence</a:t>
            </a:r>
          </a:p>
        </p:txBody>
      </p:sp>
      <p:sp>
        <p:nvSpPr>
          <p:cNvPr id="11" name="Text 6"/>
          <p:cNvSpPr/>
          <p:nvPr/>
        </p:nvSpPr>
        <p:spPr>
          <a:xfrm>
            <a:off x="9677995" y="3561874"/>
            <a:ext cx="4158615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285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Striving for high-quality outputs in education, research, and training</a:t>
            </a: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790" y="4741307"/>
            <a:ext cx="566976" cy="566976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93790" y="5591770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l">
              <a:lnSpc>
                <a:spcPts val="2750"/>
              </a:lnSpc>
              <a:buClrTx/>
              <a:buSzTx/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Innovation</a:t>
            </a:r>
            <a:endParaRPr lang="en-US" sz="2200" dirty="0">
              <a:solidFill>
                <a:schemeClr val="tx1"/>
              </a:solidFill>
              <a:latin typeface="Times New Roman" panose="02020603050405020304" charset="0"/>
              <a:ea typeface="Instrument Sans Semi Bold" pitchFamily="34" charset="-122"/>
              <a:cs typeface="Times New Roman" panose="0202060305040502030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793790" y="6082189"/>
            <a:ext cx="4158615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285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Promoting creative and impactful solutions to improve healthcare</a:t>
            </a:r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35893" y="4741307"/>
            <a:ext cx="566976" cy="566976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235893" y="5591770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Service</a:t>
            </a:r>
            <a:endParaRPr lang="en-US" sz="2200" dirty="0">
              <a:solidFill>
                <a:schemeClr val="tx1"/>
              </a:solidFill>
              <a:latin typeface="Instrument Sans Semi Bold" pitchFamily="34" charset="0"/>
              <a:ea typeface="Instrument Sans Semi Bold" pitchFamily="34" charset="-122"/>
              <a:cs typeface="Instrument Sans Semi Bold" pitchFamily="34" charset="-120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5235893" y="6082189"/>
            <a:ext cx="4158615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algn="l">
              <a:lnSpc>
                <a:spcPts val="2850"/>
              </a:lnSpc>
              <a:buClrTx/>
              <a:buSzTx/>
              <a:buFontTx/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Advancing national health priorities and community well-being through evidence-informed policy</a:t>
            </a:r>
          </a:p>
        </p:txBody>
      </p:sp>
      <p:sp>
        <p:nvSpPr>
          <p:cNvPr id="18" name="Rectangles 17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903605" y="2301670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ym typeface="+mn-ea"/>
              </a:rPr>
              <a:t>1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9678035" y="2475230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3</a:t>
            </a:r>
          </a:p>
        </p:txBody>
      </p:sp>
      <p:sp>
        <p:nvSpPr>
          <p:cNvPr id="21" name="Text Box 20"/>
          <p:cNvSpPr txBox="1"/>
          <p:nvPr/>
        </p:nvSpPr>
        <p:spPr>
          <a:xfrm>
            <a:off x="5290820" y="2475230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</a:t>
            </a:r>
          </a:p>
        </p:txBody>
      </p:sp>
      <p:sp>
        <p:nvSpPr>
          <p:cNvPr id="22" name="Text Box 21"/>
          <p:cNvSpPr txBox="1"/>
          <p:nvPr/>
        </p:nvSpPr>
        <p:spPr>
          <a:xfrm>
            <a:off x="793750" y="4995545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4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5236210" y="4995545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1993" y="1391483"/>
            <a:ext cx="4792028" cy="599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4450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SWOT Analysis</a:t>
            </a:r>
          </a:p>
        </p:txBody>
      </p:sp>
      <p:sp>
        <p:nvSpPr>
          <p:cNvPr id="3" name="Text 1"/>
          <p:cNvSpPr/>
          <p:nvPr/>
        </p:nvSpPr>
        <p:spPr>
          <a:xfrm>
            <a:off x="701993" y="2395299"/>
            <a:ext cx="2875240" cy="3593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Strengths</a:t>
            </a:r>
          </a:p>
        </p:txBody>
      </p:sp>
      <p:sp>
        <p:nvSpPr>
          <p:cNvPr id="4" name="Text 2"/>
          <p:cNvSpPr/>
          <p:nvPr/>
        </p:nvSpPr>
        <p:spPr>
          <a:xfrm>
            <a:off x="701993" y="2916555"/>
            <a:ext cx="6379250" cy="164115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Clear institutional mandate enshrined in University Act 2012</a:t>
            </a:r>
            <a:endParaRPr lang="en-US" sz="20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Well-established IRB indexed in Scopus and DOAJ</a:t>
            </a:r>
            <a:endParaRPr lang="en-US" sz="20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Established centres of excellence (COEN, NCDC, BICC)</a:t>
            </a:r>
            <a:endParaRPr lang="en-US" sz="20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Research Endowment Fund and Mentorship Programme</a:t>
            </a:r>
            <a:endParaRPr lang="en-US" sz="20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Annual International Conference on Medical and Health Sciences</a:t>
            </a: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endParaRPr lang="en-US" sz="2000" dirty="0">
              <a:solidFill>
                <a:schemeClr val="tx1"/>
              </a:solidFill>
              <a:latin typeface="Times New Roman" panose="02020603050405020304" charset="0"/>
              <a:ea typeface="Instrument Sans Medium" pitchFamily="34" charset="-122"/>
              <a:cs typeface="Times New Roman" panose="020206030504050203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endParaRPr lang="en-US" sz="2000" dirty="0">
              <a:solidFill>
                <a:schemeClr val="tx1"/>
              </a:solidFill>
              <a:latin typeface="Times New Roman" panose="02020603050405020304" charset="0"/>
              <a:ea typeface="Instrument Sans Medium" pitchFamily="34" charset="-122"/>
              <a:cs typeface="Times New Roman" panose="0202060305040502030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556540" y="2395299"/>
            <a:ext cx="2875240" cy="3593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Weaknesses</a:t>
            </a:r>
          </a:p>
        </p:txBody>
      </p:sp>
      <p:sp>
        <p:nvSpPr>
          <p:cNvPr id="6" name="Text 4"/>
          <p:cNvSpPr/>
          <p:nvPr/>
        </p:nvSpPr>
        <p:spPr>
          <a:xfrm>
            <a:off x="7556540" y="2916555"/>
            <a:ext cx="6379250" cy="130159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Limited HR strength including biostatisticians and epidemiologists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Inadequate funding for long-term infrastructure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Lack of digital platform for research protocol submission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No research council for stewardship and policy guidance</a:t>
            </a:r>
          </a:p>
        </p:txBody>
      </p:sp>
      <p:sp>
        <p:nvSpPr>
          <p:cNvPr id="7" name="Text 5"/>
          <p:cNvSpPr/>
          <p:nvPr/>
        </p:nvSpPr>
        <p:spPr>
          <a:xfrm>
            <a:off x="701993" y="5070237"/>
            <a:ext cx="2875240" cy="3593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Opportunities</a:t>
            </a:r>
          </a:p>
        </p:txBody>
      </p:sp>
      <p:sp>
        <p:nvSpPr>
          <p:cNvPr id="8" name="Text 6"/>
          <p:cNvSpPr/>
          <p:nvPr/>
        </p:nvSpPr>
        <p:spPr>
          <a:xfrm>
            <a:off x="701993" y="5633403"/>
            <a:ext cx="6379250" cy="130159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Streamlining structured CPD for healthcare providers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Growing demand for evidence-based decisions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Partnerships with regional and global research institutions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Leverage digital health and e-learning platforms</a:t>
            </a:r>
          </a:p>
        </p:txBody>
      </p:sp>
      <p:sp>
        <p:nvSpPr>
          <p:cNvPr id="9" name="Text 7"/>
          <p:cNvSpPr/>
          <p:nvPr/>
        </p:nvSpPr>
        <p:spPr>
          <a:xfrm>
            <a:off x="7556540" y="5070237"/>
            <a:ext cx="2875240" cy="3593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00B0F0"/>
                </a:solidFill>
                <a:latin typeface="Times New Roman" panose="02020603050405020304" charset="0"/>
                <a:ea typeface="Instrument Sans Semi Bold" pitchFamily="34" charset="-122"/>
                <a:cs typeface="Times New Roman" panose="02020603050405020304" charset="0"/>
              </a:rPr>
              <a:t>Threats</a:t>
            </a:r>
            <a:endParaRPr lang="en-US" sz="2250" b="1" dirty="0">
              <a:solidFill>
                <a:srgbClr val="00B0F0"/>
              </a:solidFill>
              <a:latin typeface="Instrument Sans Semi Bold" pitchFamily="34" charset="0"/>
              <a:ea typeface="Instrument Sans Semi Bold" pitchFamily="34" charset="-122"/>
              <a:cs typeface="Instrument Sans Semi Bold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556540" y="5632768"/>
            <a:ext cx="6379250" cy="130159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Sustainability of research centres and journals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Brain drain and limited retention of skilled researchers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Dependence on external funding sources</a:t>
            </a:r>
          </a:p>
          <a:p>
            <a:pPr marL="342900" indent="-342900" algn="l">
              <a:lnSpc>
                <a:spcPts val="2200"/>
              </a:lnSpc>
              <a:buClrTx/>
              <a:buSzTx/>
              <a:buFontTx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charset="0"/>
                <a:ea typeface="Instrument Sans Medium" pitchFamily="34" charset="-122"/>
                <a:cs typeface="Times New Roman" panose="02020603050405020304" charset="0"/>
              </a:rPr>
              <a:t>Competition from external institutions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s 33"/>
          <p:cNvSpPr/>
          <p:nvPr/>
        </p:nvSpPr>
        <p:spPr>
          <a:xfrm>
            <a:off x="12860020" y="7644130"/>
            <a:ext cx="1654810" cy="459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/>
          <p:cNvGraphicFramePr/>
          <p:nvPr>
            <p:custDataLst>
              <p:tags r:id="rId1"/>
            </p:custDataLst>
          </p:nvPr>
        </p:nvGraphicFramePr>
        <p:xfrm>
          <a:off x="318135" y="719455"/>
          <a:ext cx="13817600" cy="7429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4400"/>
                <a:gridCol w="3454400"/>
                <a:gridCol w="3454400"/>
                <a:gridCol w="3454400"/>
              </a:tblGrid>
              <a:tr h="344805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1: Strengthen Research and CPD Governance and Leadership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1815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70560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1. Conduct quarterly CRSC meeting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CRSC meetings conducted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27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22860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2. Development of MECRIT Governance Document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MECRIT Governance document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731520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3. Conduct an IRB Full Board Meeting triannually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IRB meetings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14</a:t>
                      </a:r>
                    </a:p>
                  </a:txBody>
                  <a:tcPr marL="7620" marR="9525" marT="9525" marB="9525" anchor="ctr"/>
                </a:tc>
              </a:tr>
              <a:tr h="732790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4. Develop the MECRIT strategy document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MECRIT strategy  document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732790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5. Establishment of the Division for centre of excellences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division is created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6. Review and update the TOR for the CRSC, MECRIT focal person and the logistics team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TOR for the CRSC and the logistic team document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Developed in 2023</a:t>
                      </a:r>
                    </a:p>
                  </a:txBody>
                  <a:tcPr marL="7620" marR="9525" marT="9525" marB="9525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/>
                </a:tc>
              </a:tr>
              <a:tr h="670560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7. Review and update research policy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research policy document is reviewed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Developed in 2025</a:t>
                      </a:r>
                    </a:p>
                  </a:txBody>
                  <a:tcPr marL="7620" marR="9525" marT="9525" marB="9525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2029</a:t>
                      </a:r>
                    </a:p>
                  </a:txBody>
                  <a:tcPr marL="7620" marR="9525" marT="9525" marB="9525"/>
                </a:tc>
              </a:tr>
              <a:tr h="996315"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8. Propose the MECRIT membership/Co-opt in the Governing Council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Discussion in UHRC and GC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/>
                </a:tc>
              </a:tr>
            </a:tbl>
          </a:graphicData>
        </a:graphic>
      </p:graphicFrame>
      <p:sp>
        <p:nvSpPr>
          <p:cNvPr id="3" name="Text Box 2"/>
          <p:cNvSpPr txBox="1"/>
          <p:nvPr/>
        </p:nvSpPr>
        <p:spPr>
          <a:xfrm>
            <a:off x="-645795" y="228600"/>
            <a:ext cx="13366750" cy="401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914400" indent="0" defTabSz="266700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Table 2: Result Framework and Implementation Matrix</a:t>
            </a:r>
          </a:p>
          <a:p>
            <a:pPr marL="914400" indent="0" defTabSz="266700" fontAlgn="auto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</a:pPr>
            <a:endParaRPr lang="en-US" altLang="zh-CN" sz="2000" b="1"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s 10"/>
          <p:cNvSpPr/>
          <p:nvPr/>
        </p:nvSpPr>
        <p:spPr>
          <a:xfrm>
            <a:off x="12685395" y="722947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2756515" y="7314565"/>
            <a:ext cx="1880235" cy="91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/>
          <p:nvPr>
            <p:custDataLst>
              <p:tags r:id="rId1"/>
            </p:custDataLst>
          </p:nvPr>
        </p:nvGraphicFramePr>
        <p:xfrm>
          <a:off x="372745" y="135890"/>
          <a:ext cx="13887450" cy="79715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72180"/>
                <a:gridCol w="4124960"/>
                <a:gridCol w="3486785"/>
                <a:gridCol w="2803525"/>
              </a:tblGrid>
              <a:tr h="344805">
                <a:tc gridSpan="4">
                  <a:txBody>
                    <a:bodyPr/>
                    <a:lstStyle/>
                    <a:p>
                      <a:pPr marL="85725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Strategy Result Area 2: Strengthen Research and CPD Governance and Leadership</a:t>
                      </a:r>
                    </a:p>
                  </a:txBody>
                  <a:tcPr marL="7620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0065"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Key Activities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Indicators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Baseline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Target</a:t>
                      </a:r>
                    </a:p>
                  </a:txBody>
                  <a:tcPr marL="7620" marR="9525" marT="9525" marB="9525" anchor="ctr"/>
                </a:tc>
              </a:tr>
              <a:tr h="67056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1. Conduct the capacity building need assessment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need assessments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2. Facilitate the conduct of research by faculties, students and health workers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Number of research articles published in national and international journals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16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22860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80</a:t>
                      </a:r>
                    </a:p>
                  </a:txBody>
                  <a:tcPr marL="7620" marR="9525" marT="9525" marB="9525" anchor="ctr"/>
                </a:tc>
              </a:tr>
              <a:tr h="6915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3. Conduct research impact reviews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review is conducted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2030</a:t>
                      </a:r>
                    </a:p>
                  </a:txBody>
                  <a:tcPr marL="7620" marR="9525" marT="9525" marB="9525" anchor="ctr"/>
                </a:tc>
              </a:tr>
              <a:tr h="69088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highlight>
                            <a:srgbClr val="FFFFFF"/>
                          </a:highlight>
                          <a:latin typeface="Times New Roman" panose="02020603050405020304"/>
                          <a:ea typeface="Times New Roman" panose="02020603050405020304"/>
                        </a:rPr>
                        <a:t>4. Appointment of part-time Member Secretary for  IRB 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highlight>
                            <a:srgbClr val="FFFFFF"/>
                          </a:highlight>
                          <a:latin typeface="Times New Roman" panose="02020603050405020304"/>
                          <a:ea typeface="Times New Roman" panose="02020603050405020304"/>
                        </a:rPr>
                        <a:t>Timeline by which the part-time IRB Member Secretary is appointed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highlight>
                            <a:srgbClr val="FFFFFF"/>
                          </a:highlight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6667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highlight>
                            <a:srgbClr val="FFFFFF"/>
                          </a:highlight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5. Develop a digital platform for IRB protocol submission and review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digital platform for IRB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66675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  <a:tr h="73660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6. Accreditation of IRB by SIDCER- FERCAP 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IRB is accredited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L="7620" marR="9525" marT="9525" marB="9525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/>
                </a:tc>
              </a:tr>
              <a:tr h="99631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7. Development of International Payment Gateways for the University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payment gateway is developed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2026</a:t>
                      </a:r>
                    </a:p>
                  </a:txBody>
                  <a:tcPr marL="7620" marR="9525" marT="9525" marB="9525" anchor="ctr"/>
                </a:tc>
              </a:tr>
              <a:tr h="132207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8. Initiate the establishment of the Centre for Health Technology Assessment (HTA) and Economics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Timeline by which the HTA and the economics centre are established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7620" marR="9525" marT="9525" marB="9525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2027</a:t>
                      </a:r>
                    </a:p>
                  </a:txBody>
                  <a:tcPr marL="7620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07196850393706,&quot;left&quot;:62.50314960629921,&quot;top&quot;:297.6562204724409,&quot;width&quot;:1027.593700787401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07196850393706,&quot;left&quot;:62.50314960629921,&quot;top&quot;:297.6562204724409,&quot;width&quot;:1027.593700787401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8*581"/>
  <p:tag name="TABLE_ENDDRAG_RECT" val="25*56*1088*5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07196850393706,&quot;left&quot;:62.50314960629921,&quot;top&quot;:297.6562204724409,&quot;width&quot;:1027.593700787401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93*607"/>
  <p:tag name="TABLE_ENDDRAG_RECT" val="18*10*1093*60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7*559"/>
  <p:tag name="TABLE_ENDDRAG_RECT" val="26*80*1087*55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7*559"/>
  <p:tag name="TABLE_ENDDRAG_RECT" val="26*80*1087*55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8*617"/>
  <p:tag name="TABLE_ENDDRAG_RECT" val="30*22*1088*6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7*559"/>
  <p:tag name="TABLE_ENDDRAG_RECT" val="26*80*1087*55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1087*559"/>
  <p:tag name="TABLE_ENDDRAG_RECT" val="26*80*1087*5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07196850393706,&quot;left&quot;:62.50314960629921,&quot;top&quot;:297.6562204724409,&quot;width&quot;:1027.593700787401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3.743779527559,&quot;left&quot;:125.74685039370078,&quot;top&quot;:151.44377952755906,&quot;width&quot;:900.5062992125983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1643</Words>
  <Application>Microsoft Office PowerPoint</Application>
  <PresentationFormat>Custom</PresentationFormat>
  <Paragraphs>305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Times New Roman</vt:lpstr>
      <vt:lpstr>Arial</vt:lpstr>
      <vt:lpstr>Instrument Sans Semi Bold</vt:lpstr>
      <vt:lpstr>Instrument Sans 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Rixin Jamtsho</dc:creator>
  <cp:lastModifiedBy>Microsoft account</cp:lastModifiedBy>
  <cp:revision>10</cp:revision>
  <dcterms:created xsi:type="dcterms:W3CDTF">2026-03-05T06:29:00Z</dcterms:created>
  <dcterms:modified xsi:type="dcterms:W3CDTF">2026-03-31T16:24:06Z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046AC263043D4B2FA747F669CB42E240_12</vt:lpwstr>
  </property>
  <property fmtid="{D5CDD505-2E9C-101B-9397-08002B2CF9AE}" pid="3" name="KSOProductBuildVer">
    <vt:lpwstr>1033-12.2.0.23196</vt:lpwstr>
  </property>
</Properties>
</file>