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6" r:id="rId3"/>
    <p:sldId id="274" r:id="rId4"/>
    <p:sldId id="267" r:id="rId5"/>
    <p:sldId id="272" r:id="rId6"/>
    <p:sldId id="273" r:id="rId7"/>
    <p:sldId id="279" r:id="rId8"/>
    <p:sldId id="277" r:id="rId9"/>
    <p:sldId id="265" r:id="rId10"/>
    <p:sldId id="28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6436" autoAdjust="0"/>
  </p:normalViewPr>
  <p:slideViewPr>
    <p:cSldViewPr snapToGrid="0">
      <p:cViewPr varScale="1">
        <p:scale>
          <a:sx n="71" d="100"/>
          <a:sy n="71" d="100"/>
        </p:scale>
        <p:origin x="998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4917D-5381-4A4B-B793-24A3F321B67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C83F1-E02A-4389-ABB9-10D575AC9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C83F1-E02A-4389-ABB9-10D575AC97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95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3CCB3-BF2C-9154-0E20-88589157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01E0BE-DF9D-FB8C-3CCF-C5F4FFDC44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0D6ED7-7602-E6F2-DCEA-0600BF516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C2F51-D606-FB0B-B53B-01443CE60C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C83F1-E02A-4389-ABB9-10D575AC97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96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3CCB3-BF2C-9154-0E20-88589157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01E0BE-DF9D-FB8C-3CCF-C5F4FFDC44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0D6ED7-7602-E6F2-DCEA-0600BF516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C2F51-D606-FB0B-B53B-01443CE60C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C83F1-E02A-4389-ABB9-10D575AC97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25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3CCB3-BF2C-9154-0E20-88589157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01E0BE-DF9D-FB8C-3CCF-C5F4FFDC44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0D6ED7-7602-E6F2-DCEA-0600BF516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C2F51-D606-FB0B-B53B-01443CE60C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C83F1-E02A-4389-ABB9-10D575AC97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54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3CCB3-BF2C-9154-0E20-88589157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01E0BE-DF9D-FB8C-3CCF-C5F4FFDC44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0D6ED7-7602-E6F2-DCEA-0600BF516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C2F51-D606-FB0B-B53B-01443CE60C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C83F1-E02A-4389-ABB9-10D575AC97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2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Google Shape;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C9969-BB6D-6E7C-2317-51ACA4845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6C6C02-9975-06CF-22E9-C9CC9ACCC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EF1E77-2B46-2653-4E4C-00741EF7E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32FDD-2213-C909-0087-DC4A2CF773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C83F1-E02A-4389-ABB9-10D575AC97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66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5" name="Google Shape;29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CE456-AB4A-168F-31D0-D6A55C91B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8359A7-E88C-1A37-3D65-A4B3B9DDC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D81B57-50B2-2B97-3FCB-704CB9F4C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2E606-DAEE-525E-A2A4-C3DEA1F284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C83F1-E02A-4389-ABB9-10D575AC97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02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C4F2-3FA5-4C27-8A21-CF55AFBD80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F45E-1446-4024-A9EE-5F7DAFB5F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10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C4F2-3FA5-4C27-8A21-CF55AFBD80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F45E-1446-4024-A9EE-5F7DAFB5F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9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C4F2-3FA5-4C27-8A21-CF55AFBD80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F45E-1446-4024-A9EE-5F7DAFB5F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98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952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C4F2-3FA5-4C27-8A21-CF55AFBD80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F45E-1446-4024-A9EE-5F7DAFB5F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8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C4F2-3FA5-4C27-8A21-CF55AFBD80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F45E-1446-4024-A9EE-5F7DAFB5F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74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C4F2-3FA5-4C27-8A21-CF55AFBD80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F45E-1446-4024-A9EE-5F7DAFB5F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3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C4F2-3FA5-4C27-8A21-CF55AFBD80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F45E-1446-4024-A9EE-5F7DAFB5F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3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C4F2-3FA5-4C27-8A21-CF55AFBD80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F45E-1446-4024-A9EE-5F7DAFB5F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98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C4F2-3FA5-4C27-8A21-CF55AFBD80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F45E-1446-4024-A9EE-5F7DAFB5F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06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C4F2-3FA5-4C27-8A21-CF55AFBD80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F45E-1446-4024-A9EE-5F7DAFB5F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1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C4F2-3FA5-4C27-8A21-CF55AFBD80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F45E-1446-4024-A9EE-5F7DAFB5F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4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5C4F2-3FA5-4C27-8A21-CF55AFBD80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BF45E-1446-4024-A9EE-5F7DAFB5F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9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-9236" y="0"/>
            <a:ext cx="12201236" cy="1607128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noFill/>
          </a:ln>
        </p:spPr>
        <p:txBody>
          <a:bodyPr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Compliance, Knowledge, Attitudes, and Practices related to Multiple Micronutrient Supplements (MMS) and Micronutrient Powder (MNP) among Pregnant and Lactating Women, Primary Caregivers, and Health Workers in Bhutan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5416739"/>
            <a:ext cx="12192000" cy="1607128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noFill/>
          </a:ln>
        </p:spPr>
        <p:txBody>
          <a:bodyPr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FF00"/>
                </a:solidFill>
                <a:effectLst/>
                <a:latin typeface="Broadway" panose="04040905080B02020502" pitchFamily="82" charset="0"/>
              </a:rPr>
              <a:t>Center of Excellence in Nutrition (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Broadway" panose="04040905080B02020502" pitchFamily="82" charset="0"/>
              </a:rPr>
              <a:t>CoEN</a:t>
            </a:r>
            <a:r>
              <a:rPr lang="en-US" sz="2800" b="1" dirty="0">
                <a:solidFill>
                  <a:srgbClr val="FFFF00"/>
                </a:solidFill>
                <a:effectLst/>
                <a:latin typeface="Broadway" panose="04040905080B02020502" pitchFamily="82" charset="0"/>
              </a:rPr>
              <a:t>)</a:t>
            </a:r>
          </a:p>
          <a:p>
            <a:r>
              <a:rPr lang="en-US" sz="2800" b="1" dirty="0">
                <a:solidFill>
                  <a:srgbClr val="FFFF00"/>
                </a:solidFill>
                <a:effectLst/>
                <a:latin typeface="Broadway" panose="04040905080B02020502" pitchFamily="82" charset="0"/>
              </a:rPr>
              <a:t>Faculty of Nursing and Public Health</a:t>
            </a:r>
          </a:p>
          <a:p>
            <a:r>
              <a:rPr lang="en-US" sz="2800" b="1" dirty="0" err="1">
                <a:solidFill>
                  <a:srgbClr val="FFFF00"/>
                </a:solidFill>
                <a:effectLst/>
                <a:latin typeface="Broadway" panose="04040905080B02020502" pitchFamily="82" charset="0"/>
              </a:rPr>
              <a:t>Khesar</a:t>
            </a:r>
            <a:r>
              <a:rPr lang="en-US" sz="2800" b="1" dirty="0">
                <a:solidFill>
                  <a:srgbClr val="FFFF00"/>
                </a:solidFill>
                <a:effectLst/>
                <a:latin typeface="Broadway" panose="04040905080B02020502" pitchFamily="8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Broadway" panose="04040905080B02020502" pitchFamily="82" charset="0"/>
              </a:rPr>
              <a:t>Gyalpo</a:t>
            </a:r>
            <a:r>
              <a:rPr lang="en-US" sz="2800" b="1" dirty="0">
                <a:solidFill>
                  <a:srgbClr val="FFFF00"/>
                </a:solidFill>
                <a:effectLst/>
                <a:latin typeface="Broadway" panose="04040905080B02020502" pitchFamily="82" charset="0"/>
              </a:rPr>
              <a:t> University of Medical Sciences of Bhutan</a:t>
            </a:r>
          </a:p>
        </p:txBody>
      </p:sp>
      <p:pic>
        <p:nvPicPr>
          <p:cNvPr id="1028" name="Picture 4" descr="No photo description availab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1611300"/>
            <a:ext cx="1194605" cy="119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485" y="4099484"/>
            <a:ext cx="1295299" cy="1295299"/>
          </a:xfrm>
          <a:prstGeom prst="rect">
            <a:avLst/>
          </a:prstGeom>
        </p:spPr>
      </p:pic>
      <p:pic>
        <p:nvPicPr>
          <p:cNvPr id="1030" name="Picture 6" descr="UNICEF Bhutan (@UNICEFBhutan) / Posts / 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225" y="1591692"/>
            <a:ext cx="3793297" cy="379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Logo | Khesar Gyalpo University of Medical Sciences of Bhut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2827872"/>
            <a:ext cx="1287744" cy="128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𝗡𝗲𝘄 𝗖𝗲𝗻𝘁𝗿𝗲 𝗳𝗼𝗿 𝗡𝘂𝘁𝗿𝗶𝘁𝗶𝗼𝗻 𝗥𝗲𝘀𝗲𝗮𝗿𝗰𝗵  𝗹𝗮𝘂𝗻𝗰𝗵𝗲𝗱 𝘁𝗼 𝘁𝗮𝗰𝗸𝗹𝗲 𝗰𝗼𝘂𝗻𝘁𝗿𝘆'𝘀 𝗻𝘂𝘁𝗿𝗶𝘁𝗶𝗼𝗻𝗮𝗹  𝗱𝗲𝗳𝗶𝗰𝗶𝗲𝗻𝗰𝗶𝗲𝘀 - BBSC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57" y="2208602"/>
            <a:ext cx="4800718" cy="267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486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E3A1A-1069-B761-9396-CAF64287E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ank You Page Examples to Level Up Your Post-Conversion Strategy">
            <a:extLst>
              <a:ext uri="{FF2B5EF4-FFF2-40B4-BE49-F238E27FC236}">
                <a16:creationId xmlns:a16="http://schemas.microsoft.com/office/drawing/2014/main" id="{392FBBFF-378E-EA8B-BA5A-DA8B3F26D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162"/>
            <a:ext cx="12192000" cy="58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897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user\Downloads\WhatsApp Image 2025-05-22 at 20.24.53.jpe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66" b="8272"/>
          <a:stretch/>
        </p:blipFill>
        <p:spPr bwMode="auto">
          <a:xfrm>
            <a:off x="5940646" y="1754372"/>
            <a:ext cx="6090507" cy="270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C:\Users\user\Downloads\WhatsApp Image 2025-04-21 at 15.05.50 (1).jpe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32" t="24910" r="12943" b="9738"/>
          <a:stretch/>
        </p:blipFill>
        <p:spPr bwMode="auto">
          <a:xfrm>
            <a:off x="-1" y="2016466"/>
            <a:ext cx="5397219" cy="2713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 descr="C:\Users\user\Downloads\WhatsApp Image 2025-04-21 at 15.05.49 (2).jpe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7" r="7176" b="11048"/>
          <a:stretch/>
        </p:blipFill>
        <p:spPr bwMode="auto">
          <a:xfrm>
            <a:off x="-2" y="0"/>
            <a:ext cx="5397220" cy="232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C:\Users\user\Downloads\WhatsApp Image 2025-04-21 at 15.05.49 (1).jpe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1" t="15964" r="12852" b="25591"/>
          <a:stretch/>
        </p:blipFill>
        <p:spPr bwMode="auto">
          <a:xfrm>
            <a:off x="5940645" y="-10632"/>
            <a:ext cx="6090508" cy="2243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C:\Users\user\Downloads\WhatsApp Image 2025-05-22 at 20.24.51.jpeg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7" t="11596" r="14250" b="5799"/>
          <a:stretch/>
        </p:blipFill>
        <p:spPr bwMode="auto">
          <a:xfrm>
            <a:off x="0" y="4274288"/>
            <a:ext cx="5397219" cy="2583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Users\user\Downloads\WhatsApp Image 2025-05-22 at 16.21.10.jpe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00" b="19373"/>
          <a:stretch/>
        </p:blipFill>
        <p:spPr bwMode="auto">
          <a:xfrm>
            <a:off x="5940647" y="3965945"/>
            <a:ext cx="6090507" cy="2892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359118" y="125529"/>
            <a:ext cx="600164" cy="6294737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</a:t>
            </a:r>
            <a:r>
              <a:rPr lang="en-US" sz="2400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WORKING GROUP</a:t>
            </a:r>
            <a:r>
              <a:rPr lang="en-US" sz="2400" b="1" dirty="0">
                <a:solidFill>
                  <a:srgbClr val="00B05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</a:t>
            </a:r>
            <a:endParaRPr lang="en-US" sz="2400" dirty="0">
              <a:solidFill>
                <a:srgbClr val="00B05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06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61E68-7895-704D-F86B-AF3D3D114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639" t="14667" r="22917" b="6222"/>
          <a:stretch/>
        </p:blipFill>
        <p:spPr>
          <a:xfrm>
            <a:off x="401856" y="709500"/>
            <a:ext cx="5334000" cy="484414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90ED6A4-276F-E20E-9090-9737820FB71B}"/>
              </a:ext>
            </a:extLst>
          </p:cNvPr>
          <p:cNvSpPr txBox="1">
            <a:spLocks/>
          </p:cNvSpPr>
          <p:nvPr/>
        </p:nvSpPr>
        <p:spPr>
          <a:xfrm>
            <a:off x="0" y="-99789"/>
            <a:ext cx="12192000" cy="70938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noFill/>
          </a:ln>
        </p:spPr>
        <p:txBody>
          <a:bodyPr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Ethical &amp; administrative clearances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0004" y="5754183"/>
            <a:ext cx="609600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Administrative Approval, Policy &amp; Planning Division (PPD), Ministry of Health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(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MoH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/PPD/ADM.CL/9/2025/112)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4840" t="15693" r="24487" b="6308"/>
          <a:stretch/>
        </p:blipFill>
        <p:spPr>
          <a:xfrm>
            <a:off x="7037936" y="704849"/>
            <a:ext cx="5000464" cy="481069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104938" y="5754183"/>
            <a:ext cx="486646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Research Ethics Board of Health (REBH) Approval, 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Ministry of Health </a:t>
            </a:r>
          </a:p>
          <a:p>
            <a:pPr algn="ctr"/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(</a:t>
            </a:r>
            <a:r>
              <a:rPr lang="en-US" b="1" i="1" dirty="0" err="1"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Ref.No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./PO/RL/2025.86.NW)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0551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61E68-7895-704D-F86B-AF3D3D114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90ED6A4-276F-E20E-9090-9737820FB71B}"/>
              </a:ext>
            </a:extLst>
          </p:cNvPr>
          <p:cNvSpPr txBox="1">
            <a:spLocks/>
          </p:cNvSpPr>
          <p:nvPr/>
        </p:nvSpPr>
        <p:spPr>
          <a:xfrm>
            <a:off x="0" y="-99789"/>
            <a:ext cx="12192000" cy="81629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noFill/>
          </a:ln>
        </p:spPr>
        <p:txBody>
          <a:bodyPr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Study Sites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52978"/>
              </p:ext>
            </p:extLst>
          </p:nvPr>
        </p:nvGraphicFramePr>
        <p:xfrm>
          <a:off x="89538" y="1011806"/>
          <a:ext cx="11711707" cy="52926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3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3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31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31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1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31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31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84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Regions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District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Sample Size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Hospital (n=72)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District Hospitals (10 bedded) &amp; PHCs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514"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Eastern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Trashigang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Trashigang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Kanglung (n=24)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Ranjung (n=23)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Khaling</a:t>
                      </a:r>
                      <a:r>
                        <a:rPr lang="en-US" sz="1600" dirty="0">
                          <a:effectLst/>
                        </a:rPr>
                        <a:t> (n=23)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Mongar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Mongar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Lingmethang (n=24)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Drametse (n=23)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Yadhi</a:t>
                      </a:r>
                      <a:r>
                        <a:rPr lang="en-US" sz="1600" dirty="0">
                          <a:effectLst/>
                        </a:rPr>
                        <a:t> (n=23)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Samdrup Jongkhar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Samdrup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Jongkhar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Wangphu</a:t>
                      </a:r>
                      <a:r>
                        <a:rPr lang="en-US" sz="1600" dirty="0">
                          <a:effectLst/>
                        </a:rPr>
                        <a:t> (n=23)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Samdrupcholing (n=24)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Gomdhar</a:t>
                      </a:r>
                      <a:r>
                        <a:rPr lang="en-US" sz="1600" dirty="0">
                          <a:effectLst/>
                        </a:rPr>
                        <a:t> (n=23)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Pema Gatshel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Pema Gatshel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Gonpa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Singma</a:t>
                      </a:r>
                      <a:r>
                        <a:rPr lang="en-US" sz="1600" dirty="0">
                          <a:effectLst/>
                        </a:rPr>
                        <a:t> (n=23)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Nanong (n=23)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Tsatsi</a:t>
                      </a:r>
                      <a:r>
                        <a:rPr lang="en-US" sz="1600" dirty="0">
                          <a:effectLst/>
                        </a:rPr>
                        <a:t> (n=24)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514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Central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Sarpang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CRRH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Chokhorling</a:t>
                      </a:r>
                      <a:r>
                        <a:rPr lang="en-US" sz="1600" dirty="0">
                          <a:effectLst/>
                        </a:rPr>
                        <a:t> (n=24)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Chuzergang</a:t>
                      </a:r>
                      <a:r>
                        <a:rPr lang="en-US" sz="1600" dirty="0">
                          <a:effectLst/>
                        </a:rPr>
                        <a:t> (n=23)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Dekiling</a:t>
                      </a:r>
                      <a:r>
                        <a:rPr lang="en-US" sz="1600" dirty="0">
                          <a:effectLst/>
                        </a:rPr>
                        <a:t> (n=23)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Wangdue Phodrang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Wangdue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Kamichu</a:t>
                      </a:r>
                      <a:r>
                        <a:rPr lang="en-US" sz="1600" dirty="0">
                          <a:effectLst/>
                        </a:rPr>
                        <a:t> (n=24)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Samtengang</a:t>
                      </a:r>
                      <a:r>
                        <a:rPr lang="en-US" sz="1600" dirty="0">
                          <a:effectLst/>
                        </a:rPr>
                        <a:t> (n=23)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Tiki Agona (n=23)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Tsirang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Tsirang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Mendrelgang</a:t>
                      </a:r>
                      <a:r>
                        <a:rPr lang="en-US" sz="1600" dirty="0">
                          <a:effectLst/>
                        </a:rPr>
                        <a:t> (n=23)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Dunglagang</a:t>
                      </a:r>
                      <a:r>
                        <a:rPr lang="en-US" sz="1600" dirty="0">
                          <a:effectLst/>
                        </a:rPr>
                        <a:t> (n=23)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Semjong</a:t>
                      </a:r>
                      <a:r>
                        <a:rPr lang="en-US" sz="1600" dirty="0">
                          <a:effectLst/>
                        </a:rPr>
                        <a:t> (n=24)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Dagana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Dagapela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Nimtola</a:t>
                      </a:r>
                      <a:r>
                        <a:rPr lang="en-US" sz="1600" dirty="0">
                          <a:effectLst/>
                        </a:rPr>
                        <a:t> (n=24)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Drujegang (n=23)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Lhajab (n=23)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514"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West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Thimphu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JDWNRH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Kuzhugchen (n=24)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Genekha (n=23)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Chamgang (n=24)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Samtse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Samtse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Ghumaoni</a:t>
                      </a:r>
                      <a:r>
                        <a:rPr lang="en-US" sz="1600" dirty="0">
                          <a:effectLst/>
                        </a:rPr>
                        <a:t> (n=24)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Panbari</a:t>
                      </a:r>
                      <a:r>
                        <a:rPr lang="en-US" sz="1600" dirty="0">
                          <a:effectLst/>
                        </a:rPr>
                        <a:t> (n=23)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Dorokha</a:t>
                      </a:r>
                      <a:r>
                        <a:rPr lang="en-US" sz="1600" dirty="0">
                          <a:effectLst/>
                        </a:rPr>
                        <a:t> (n=24)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Chhukha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Phuentsholing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Darla (n=24)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Chhukha</a:t>
                      </a:r>
                      <a:r>
                        <a:rPr lang="en-US" sz="1600" baseline="0" dirty="0">
                          <a:effectLst/>
                        </a:rPr>
                        <a:t> hospital</a:t>
                      </a:r>
                      <a:r>
                        <a:rPr lang="en-US" sz="1600" dirty="0">
                          <a:effectLst/>
                        </a:rPr>
                        <a:t> (n=24)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Gedu</a:t>
                      </a:r>
                      <a:r>
                        <a:rPr lang="en-US" sz="1600" baseline="0" dirty="0">
                          <a:effectLst/>
                        </a:rPr>
                        <a:t> hospital</a:t>
                      </a:r>
                      <a:r>
                        <a:rPr lang="en-US" sz="1600" dirty="0">
                          <a:effectLst/>
                        </a:rPr>
                        <a:t> (n=23)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55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Paro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143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Paro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Drukgyel (n=24)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Betikha</a:t>
                      </a:r>
                      <a:r>
                        <a:rPr lang="en-US" sz="1600" dirty="0">
                          <a:effectLst/>
                        </a:rPr>
                        <a:t> (n=23)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Dawakha</a:t>
                      </a:r>
                      <a:r>
                        <a:rPr lang="en-US" sz="1600" dirty="0">
                          <a:effectLst/>
                        </a:rPr>
                        <a:t> (n=24)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icrosoft Himalaya" panose="01010100010101010101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6" name="Picture 2" descr="Research Methodology - Redshie Publicat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57" b="18390"/>
          <a:stretch/>
        </p:blipFill>
        <p:spPr bwMode="auto">
          <a:xfrm>
            <a:off x="11250486" y="-99789"/>
            <a:ext cx="941514" cy="123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63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61E68-7895-704D-F86B-AF3D3D114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90ED6A4-276F-E20E-9090-9737820FB71B}"/>
              </a:ext>
            </a:extLst>
          </p:cNvPr>
          <p:cNvSpPr txBox="1">
            <a:spLocks/>
          </p:cNvSpPr>
          <p:nvPr/>
        </p:nvSpPr>
        <p:spPr>
          <a:xfrm>
            <a:off x="0" y="-99789"/>
            <a:ext cx="12192000" cy="70938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noFill/>
          </a:ln>
        </p:spPr>
        <p:txBody>
          <a:bodyPr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Data collection Process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276447" y="797511"/>
            <a:ext cx="11621386" cy="304698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00" dirty="0">
                <a:latin typeface="Calibri (Body)"/>
                <a:ea typeface="Times New Roman" panose="02020603050405020304" pitchFamily="18" charset="0"/>
              </a:rPr>
              <a:t>Research assistants (RAs)/Enumerators trained </a:t>
            </a:r>
          </a:p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00" dirty="0">
                <a:latin typeface="Calibri (Body)"/>
                <a:ea typeface="Times New Roman" panose="02020603050405020304" pitchFamily="18" charset="0"/>
              </a:rPr>
              <a:t>Interviews conducted in </a:t>
            </a:r>
            <a:r>
              <a:rPr lang="en-US" sz="3200" dirty="0">
                <a:solidFill>
                  <a:srgbClr val="0070C0"/>
                </a:solidFill>
                <a:latin typeface="Calibri (Body)"/>
                <a:ea typeface="Times New Roman" panose="02020603050405020304" pitchFamily="18" charset="0"/>
              </a:rPr>
              <a:t>Dzongkha</a:t>
            </a:r>
            <a:r>
              <a:rPr lang="en-US" sz="3200" dirty="0">
                <a:latin typeface="Calibri (Body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Calibri (Body)"/>
                <a:ea typeface="Times New Roman" panose="02020603050405020304" pitchFamily="18" charset="0"/>
              </a:rPr>
              <a:t>Tshanglakha</a:t>
            </a:r>
            <a:r>
              <a:rPr lang="en-US" sz="3200" dirty="0">
                <a:latin typeface="Calibri (Body)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Calibri (Body)"/>
                <a:ea typeface="Times New Roman" panose="02020603050405020304" pitchFamily="18" charset="0"/>
              </a:rPr>
              <a:t>Lhotsamkha</a:t>
            </a:r>
            <a:r>
              <a:rPr lang="en-US" sz="3200" dirty="0">
                <a:latin typeface="Calibri (Body)"/>
                <a:ea typeface="Times New Roman" panose="02020603050405020304" pitchFamily="18" charset="0"/>
              </a:rPr>
              <a:t>, or </a:t>
            </a:r>
            <a:r>
              <a:rPr lang="en-US" sz="3200" dirty="0">
                <a:solidFill>
                  <a:schemeClr val="accent2"/>
                </a:solidFill>
                <a:latin typeface="Calibri (Body)"/>
                <a:ea typeface="Times New Roman" panose="02020603050405020304" pitchFamily="18" charset="0"/>
              </a:rPr>
              <a:t>English</a:t>
            </a:r>
            <a:r>
              <a:rPr lang="en-US" sz="3200" dirty="0">
                <a:latin typeface="Calibri (Body)"/>
                <a:ea typeface="Times New Roman" panose="02020603050405020304" pitchFamily="18" charset="0"/>
              </a:rPr>
              <a:t>, based on participant preference. </a:t>
            </a:r>
          </a:p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200" dirty="0">
                <a:latin typeface="Calibri (Body)"/>
              </a:rPr>
              <a:t>Used structured interview-administered questionnaire during survey using Research Electronic Data Capture (</a:t>
            </a:r>
            <a:r>
              <a:rPr lang="en-US" sz="3200" dirty="0" err="1">
                <a:latin typeface="Calibri (Body)"/>
              </a:rPr>
              <a:t>REDCap</a:t>
            </a:r>
            <a:r>
              <a:rPr lang="en-US" sz="3200" dirty="0">
                <a:latin typeface="Calibri (Body)"/>
              </a:rPr>
              <a:t>) on Android tablets.</a:t>
            </a:r>
          </a:p>
        </p:txBody>
      </p:sp>
    </p:spTree>
    <p:extLst>
      <p:ext uri="{BB962C8B-B14F-4D97-AF65-F5344CB8AC3E}">
        <p14:creationId xmlns:p14="http://schemas.microsoft.com/office/powerpoint/2010/main" val="97629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61E68-7895-704D-F86B-AF3D3D114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90ED6A4-276F-E20E-9090-9737820FB71B}"/>
              </a:ext>
            </a:extLst>
          </p:cNvPr>
          <p:cNvSpPr txBox="1">
            <a:spLocks/>
          </p:cNvSpPr>
          <p:nvPr/>
        </p:nvSpPr>
        <p:spPr>
          <a:xfrm>
            <a:off x="0" y="-99789"/>
            <a:ext cx="12192000" cy="70938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noFill/>
          </a:ln>
        </p:spPr>
        <p:txBody>
          <a:bodyPr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Data Management &amp; Analyses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76446" y="797511"/>
            <a:ext cx="11748975" cy="1384995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/>
              <a:t>Data collected electronically via </a:t>
            </a:r>
            <a:r>
              <a:rPr lang="en-US" sz="2800" dirty="0" err="1"/>
              <a:t>REDCap</a:t>
            </a:r>
            <a:r>
              <a:rPr lang="en-US" sz="2800" dirty="0"/>
              <a:t> will be exported to </a:t>
            </a:r>
            <a:r>
              <a:rPr lang="en-US" sz="2800" dirty="0" err="1"/>
              <a:t>Stata</a:t>
            </a:r>
            <a:r>
              <a:rPr lang="en-US" sz="2800" dirty="0"/>
              <a:t> format/SPSS (Version 22) for cleaning, validation (including imputation where necessary), and analyses.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90620" y="2338518"/>
            <a:ext cx="11734802" cy="397031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Both descriptive and inferential statistical analyses will be performed.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Univariate analysis will be performed: Frequency, percentage, mean, median and standard deviation, range will be calculated to describe the study variables.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Inferential statistical tests: correlations, regression, 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-test, analysis of variance tests will be employed to find the relationship between the variables.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A </a:t>
            </a:r>
            <a:r>
              <a:rPr lang="en-US" sz="2800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p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-value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of less than 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0.05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will be considered significant throughout the analysis.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2126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"/>
          <p:cNvSpPr/>
          <p:nvPr/>
        </p:nvSpPr>
        <p:spPr>
          <a:xfrm>
            <a:off x="0" y="4511040"/>
            <a:ext cx="12192000" cy="158496"/>
          </a:xfrm>
          <a:prstGeom prst="rect">
            <a:avLst/>
          </a:prstGeom>
          <a:solidFill>
            <a:srgbClr val="E8943A"/>
          </a:solidFill>
          <a:ln w="12700" cap="flat" cmpd="sng">
            <a:solidFill>
              <a:srgbClr val="E894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" name="Google Shape;18;p1"/>
          <p:cNvSpPr/>
          <p:nvPr/>
        </p:nvSpPr>
        <p:spPr>
          <a:xfrm>
            <a:off x="731520" y="204399"/>
            <a:ext cx="10728960" cy="1341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 algn="ctr">
              <a:buClr>
                <a:srgbClr val="FFFFFF"/>
              </a:buClr>
              <a:buSzPts val="3800"/>
            </a:pPr>
            <a:r>
              <a:rPr lang="en-US" sz="5067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What Babies Know 2.0</a:t>
            </a:r>
            <a:endParaRPr sz="5067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"/>
          <p:cNvSpPr/>
          <p:nvPr/>
        </p:nvSpPr>
        <p:spPr>
          <a:xfrm>
            <a:off x="841248" y="1656679"/>
            <a:ext cx="10728960" cy="67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D1D5DB"/>
              </a:buClr>
              <a:buSzPts val="1800"/>
            </a:pPr>
            <a:r>
              <a:rPr lang="en-US" sz="2400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 Cross-Cultural Eye-Tracking Study in 5 Countries</a:t>
            </a:r>
            <a:endParaRPr sz="2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"/>
          <p:cNvSpPr/>
          <p:nvPr/>
        </p:nvSpPr>
        <p:spPr>
          <a:xfrm>
            <a:off x="731520" y="4693920"/>
            <a:ext cx="1072896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FFFFFF"/>
              </a:buClr>
              <a:buSzPts val="1300"/>
            </a:pPr>
            <a:r>
              <a:rPr lang="en-US" sz="2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Uppsala University  ·  International Collaborators</a:t>
            </a:r>
            <a:endParaRPr sz="28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1"/>
          <p:cNvSpPr/>
          <p:nvPr/>
        </p:nvSpPr>
        <p:spPr>
          <a:xfrm>
            <a:off x="731520" y="3108960"/>
            <a:ext cx="219456" cy="219456"/>
          </a:xfrm>
          <a:prstGeom prst="ellipse">
            <a:avLst/>
          </a:prstGeom>
          <a:solidFill>
            <a:srgbClr val="E8943A"/>
          </a:solidFill>
          <a:ln w="12700" cap="flat" cmpd="sng">
            <a:solidFill>
              <a:srgbClr val="E894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" name="Google Shape;23;p1"/>
          <p:cNvSpPr/>
          <p:nvPr/>
        </p:nvSpPr>
        <p:spPr>
          <a:xfrm>
            <a:off x="999744" y="3048000"/>
            <a:ext cx="1950720" cy="34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D1D5DB"/>
              </a:buClr>
              <a:buSzPts val="1000"/>
            </a:pPr>
            <a:r>
              <a:rPr lang="en-US" sz="2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Bhutan</a:t>
            </a:r>
            <a:endParaRPr sz="20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"/>
          <p:cNvSpPr/>
          <p:nvPr/>
        </p:nvSpPr>
        <p:spPr>
          <a:xfrm>
            <a:off x="2987040" y="3108960"/>
            <a:ext cx="219456" cy="219456"/>
          </a:xfrm>
          <a:prstGeom prst="ellipse">
            <a:avLst/>
          </a:prstGeom>
          <a:solidFill>
            <a:srgbClr val="E8943A"/>
          </a:solidFill>
          <a:ln w="12700" cap="flat" cmpd="sng">
            <a:solidFill>
              <a:srgbClr val="E894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Google Shape;25;p1"/>
          <p:cNvSpPr/>
          <p:nvPr/>
        </p:nvSpPr>
        <p:spPr>
          <a:xfrm>
            <a:off x="3255264" y="3048000"/>
            <a:ext cx="1950720" cy="34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D1D5DB"/>
              </a:buClr>
              <a:buSzPts val="1000"/>
            </a:pPr>
            <a:r>
              <a:rPr lang="en-US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Japan</a:t>
            </a:r>
            <a:endParaRPr sz="2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"/>
          <p:cNvSpPr/>
          <p:nvPr/>
        </p:nvSpPr>
        <p:spPr>
          <a:xfrm>
            <a:off x="5242560" y="3108960"/>
            <a:ext cx="219456" cy="219456"/>
          </a:xfrm>
          <a:prstGeom prst="ellipse">
            <a:avLst/>
          </a:prstGeom>
          <a:solidFill>
            <a:srgbClr val="E8943A"/>
          </a:solidFill>
          <a:ln w="12700" cap="flat" cmpd="sng">
            <a:solidFill>
              <a:srgbClr val="E894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Google Shape;27;p1"/>
          <p:cNvSpPr/>
          <p:nvPr/>
        </p:nvSpPr>
        <p:spPr>
          <a:xfrm>
            <a:off x="5510784" y="3048000"/>
            <a:ext cx="1950720" cy="34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D1D5DB"/>
              </a:buClr>
              <a:buSzPts val="1000"/>
            </a:pPr>
            <a:r>
              <a:rPr lang="en-US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Malaysia</a:t>
            </a:r>
            <a:endParaRPr sz="2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1"/>
          <p:cNvSpPr/>
          <p:nvPr/>
        </p:nvSpPr>
        <p:spPr>
          <a:xfrm>
            <a:off x="7498080" y="3108960"/>
            <a:ext cx="219456" cy="219456"/>
          </a:xfrm>
          <a:prstGeom prst="ellipse">
            <a:avLst/>
          </a:prstGeom>
          <a:solidFill>
            <a:srgbClr val="E8943A"/>
          </a:solidFill>
          <a:ln w="12700" cap="flat" cmpd="sng">
            <a:solidFill>
              <a:srgbClr val="E894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" name="Google Shape;29;p1"/>
          <p:cNvSpPr/>
          <p:nvPr/>
        </p:nvSpPr>
        <p:spPr>
          <a:xfrm>
            <a:off x="7766304" y="3048000"/>
            <a:ext cx="1950720" cy="34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D1D5DB"/>
              </a:buClr>
              <a:buSzPts val="1000"/>
            </a:pPr>
            <a:r>
              <a:rPr lang="en-US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Sweden</a:t>
            </a:r>
            <a:endParaRPr sz="2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"/>
          <p:cNvSpPr/>
          <p:nvPr/>
        </p:nvSpPr>
        <p:spPr>
          <a:xfrm>
            <a:off x="9753600" y="3108960"/>
            <a:ext cx="219456" cy="219456"/>
          </a:xfrm>
          <a:prstGeom prst="ellipse">
            <a:avLst/>
          </a:prstGeom>
          <a:solidFill>
            <a:srgbClr val="E8943A"/>
          </a:solidFill>
          <a:ln w="12700" cap="flat" cmpd="sng">
            <a:solidFill>
              <a:srgbClr val="E894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" name="Google Shape;31;p1"/>
          <p:cNvSpPr/>
          <p:nvPr/>
        </p:nvSpPr>
        <p:spPr>
          <a:xfrm>
            <a:off x="10021824" y="3048000"/>
            <a:ext cx="1950720" cy="34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D1D5DB"/>
              </a:buClr>
              <a:buSzPts val="1000"/>
            </a:pPr>
            <a:r>
              <a:rPr lang="en-US"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Uganda</a:t>
            </a:r>
            <a:endParaRPr sz="2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60659-FA08-D84C-9D39-625E38AE3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3A3F357-78F9-4B50-F754-39F801895324}"/>
              </a:ext>
            </a:extLst>
          </p:cNvPr>
          <p:cNvSpPr txBox="1">
            <a:spLocks/>
          </p:cNvSpPr>
          <p:nvPr/>
        </p:nvSpPr>
        <p:spPr>
          <a:xfrm>
            <a:off x="0" y="-99789"/>
            <a:ext cx="12192000" cy="70938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noFill/>
          </a:ln>
        </p:spPr>
        <p:txBody>
          <a:bodyPr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Project: What babies know?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E90187C-5E22-95A5-C191-CB1E412ED5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412992"/>
              </p:ext>
            </p:extLst>
          </p:nvPr>
        </p:nvGraphicFramePr>
        <p:xfrm>
          <a:off x="463464" y="934522"/>
          <a:ext cx="11265072" cy="32036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6268">
                  <a:extLst>
                    <a:ext uri="{9D8B030D-6E8A-4147-A177-3AD203B41FA5}">
                      <a16:colId xmlns:a16="http://schemas.microsoft.com/office/drawing/2014/main" val="1693418477"/>
                    </a:ext>
                  </a:extLst>
                </a:gridCol>
                <a:gridCol w="3791130">
                  <a:extLst>
                    <a:ext uri="{9D8B030D-6E8A-4147-A177-3AD203B41FA5}">
                      <a16:colId xmlns:a16="http://schemas.microsoft.com/office/drawing/2014/main" val="4214151004"/>
                    </a:ext>
                  </a:extLst>
                </a:gridCol>
                <a:gridCol w="2870427">
                  <a:extLst>
                    <a:ext uri="{9D8B030D-6E8A-4147-A177-3AD203B41FA5}">
                      <a16:colId xmlns:a16="http://schemas.microsoft.com/office/drawing/2014/main" val="441757403"/>
                    </a:ext>
                  </a:extLst>
                </a:gridCol>
                <a:gridCol w="1787247">
                  <a:extLst>
                    <a:ext uri="{9D8B030D-6E8A-4147-A177-3AD203B41FA5}">
                      <a16:colId xmlns:a16="http://schemas.microsoft.com/office/drawing/2014/main" val="3168813928"/>
                    </a:ext>
                  </a:extLst>
                </a:gridCol>
              </a:tblGrid>
              <a:tr h="60078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 b="1" dirty="0">
                          <a:effectLst/>
                        </a:rPr>
                        <a:t>Country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 b="1" dirty="0">
                          <a:effectLst/>
                        </a:rPr>
                        <a:t>Data collection beginning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 b="1" dirty="0">
                          <a:effectLst/>
                        </a:rPr>
                        <a:t>Duration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 b="1" dirty="0">
                          <a:effectLst/>
                        </a:rPr>
                        <a:t>n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286292213"/>
                  </a:ext>
                </a:extLst>
              </a:tr>
              <a:tr h="36421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>
                          <a:effectLst/>
                        </a:rPr>
                        <a:t>Bhutan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>
                          <a:effectLst/>
                        </a:rPr>
                        <a:t>September 2026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 dirty="0">
                          <a:effectLst/>
                        </a:rPr>
                        <a:t>8 months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>
                          <a:effectLst/>
                        </a:rPr>
                        <a:t>200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76917426"/>
                  </a:ext>
                </a:extLst>
              </a:tr>
              <a:tr h="36421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>
                          <a:effectLst/>
                        </a:rPr>
                        <a:t>Sweden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>
                          <a:effectLst/>
                        </a:rPr>
                        <a:t>October 2026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 dirty="0">
                          <a:effectLst/>
                        </a:rPr>
                        <a:t>18 months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>
                          <a:effectLst/>
                        </a:rPr>
                        <a:t>200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501079376"/>
                  </a:ext>
                </a:extLst>
              </a:tr>
              <a:tr h="36421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>
                          <a:effectLst/>
                        </a:rPr>
                        <a:t>Uganda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>
                          <a:effectLst/>
                        </a:rPr>
                        <a:t>November 2026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 dirty="0">
                          <a:effectLst/>
                        </a:rPr>
                        <a:t>4 months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>
                          <a:effectLst/>
                        </a:rPr>
                        <a:t>400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75653863"/>
                  </a:ext>
                </a:extLst>
              </a:tr>
              <a:tr h="36421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>
                          <a:effectLst/>
                        </a:rPr>
                        <a:t>Malaysia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>
                          <a:effectLst/>
                        </a:rPr>
                        <a:t>February 2027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>
                          <a:effectLst/>
                        </a:rPr>
                        <a:t>12 months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 dirty="0">
                          <a:effectLst/>
                        </a:rPr>
                        <a:t>200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204914684"/>
                  </a:ext>
                </a:extLst>
              </a:tr>
              <a:tr h="36421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>
                          <a:effectLst/>
                        </a:rPr>
                        <a:t>Japan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 dirty="0">
                          <a:effectLst/>
                        </a:rPr>
                        <a:t>May 2027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>
                          <a:effectLst/>
                        </a:rPr>
                        <a:t>12 months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buNone/>
                      </a:pPr>
                      <a:r>
                        <a:rPr lang="en-US" sz="2400" dirty="0">
                          <a:effectLst/>
                        </a:rPr>
                        <a:t>200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1303627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9A5B622-C1D1-9664-E2F2-E2971BF244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367" b="21719"/>
          <a:stretch>
            <a:fillRect/>
          </a:stretch>
        </p:blipFill>
        <p:spPr>
          <a:xfrm>
            <a:off x="2220557" y="4254715"/>
            <a:ext cx="8486604" cy="2382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D3AC90-15B8-1AB3-F849-16C28F65F670}"/>
              </a:ext>
            </a:extLst>
          </p:cNvPr>
          <p:cNvSpPr txBox="1"/>
          <p:nvPr/>
        </p:nvSpPr>
        <p:spPr>
          <a:xfrm>
            <a:off x="4612955" y="4301728"/>
            <a:ext cx="175557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Nidup Dorji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C1D7C2-171C-2757-1D36-81FFED6C33B0}"/>
              </a:ext>
            </a:extLst>
          </p:cNvPr>
          <p:cNvSpPr txBox="1"/>
          <p:nvPr/>
        </p:nvSpPr>
        <p:spPr>
          <a:xfrm>
            <a:off x="6463859" y="6461774"/>
            <a:ext cx="175557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Wangchuk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34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/>
          <p:nvPr/>
        </p:nvSpPr>
        <p:spPr>
          <a:xfrm>
            <a:off x="0" y="0"/>
            <a:ext cx="268224" cy="6858000"/>
          </a:xfrm>
          <a:prstGeom prst="rect">
            <a:avLst/>
          </a:prstGeom>
          <a:solidFill>
            <a:srgbClr val="1B2A4A"/>
          </a:solidFill>
          <a:ln w="12700" cap="flat" cmpd="sng">
            <a:solidFill>
              <a:srgbClr val="1B2A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8" name="Google Shape;298;p10"/>
          <p:cNvSpPr/>
          <p:nvPr/>
        </p:nvSpPr>
        <p:spPr>
          <a:xfrm>
            <a:off x="268224" y="0"/>
            <a:ext cx="11923776" cy="1341120"/>
          </a:xfrm>
          <a:prstGeom prst="rect">
            <a:avLst/>
          </a:prstGeom>
          <a:solidFill>
            <a:srgbClr val="1B2A4A"/>
          </a:solidFill>
          <a:ln w="12700" cap="flat" cmpd="sng">
            <a:solidFill>
              <a:srgbClr val="1B2A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9" name="Google Shape;299;p10"/>
          <p:cNvSpPr/>
          <p:nvPr/>
        </p:nvSpPr>
        <p:spPr>
          <a:xfrm>
            <a:off x="487680" y="121920"/>
            <a:ext cx="1133856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rgbClr val="FFFFFF"/>
              </a:buClr>
              <a:buSzPts val="2600"/>
            </a:pPr>
            <a:r>
              <a:rPr lang="en-US" sz="3467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Hypotheses</a:t>
            </a:r>
            <a:endParaRPr sz="34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0"/>
          <p:cNvSpPr/>
          <p:nvPr/>
        </p:nvSpPr>
        <p:spPr>
          <a:xfrm>
            <a:off x="487680" y="913682"/>
            <a:ext cx="11338560" cy="34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rgbClr val="1A7F8E"/>
              </a:buClr>
              <a:buSzPts val="1100"/>
            </a:pPr>
            <a:r>
              <a:rPr lang="en-US" i="1" dirty="0">
                <a:solidFill>
                  <a:schemeClr val="bg1">
                    <a:lumMod val="9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What we expect to find — and what we acknowledge we might be wrong about</a:t>
            </a:r>
            <a:endParaRPr dirty="0">
              <a:solidFill>
                <a:schemeClr val="bg1">
                  <a:lumMod val="9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0"/>
          <p:cNvSpPr/>
          <p:nvPr/>
        </p:nvSpPr>
        <p:spPr>
          <a:xfrm>
            <a:off x="463296" y="1487424"/>
            <a:ext cx="11338560" cy="1072896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D1D5D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2" name="Google Shape;302;p10"/>
          <p:cNvSpPr/>
          <p:nvPr/>
        </p:nvSpPr>
        <p:spPr>
          <a:xfrm>
            <a:off x="463296" y="1487424"/>
            <a:ext cx="853440" cy="1072896"/>
          </a:xfrm>
          <a:prstGeom prst="rect">
            <a:avLst/>
          </a:prstGeom>
          <a:solidFill>
            <a:srgbClr val="2E5FA3"/>
          </a:solidFill>
          <a:ln w="12700" cap="flat" cmpd="sng">
            <a:solidFill>
              <a:srgbClr val="2E5FA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3" name="Google Shape;303;p10"/>
          <p:cNvSpPr/>
          <p:nvPr/>
        </p:nvSpPr>
        <p:spPr>
          <a:xfrm>
            <a:off x="463296" y="1487424"/>
            <a:ext cx="853440" cy="107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r>
              <a:rPr lang="en-US" sz="24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H1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0"/>
          <p:cNvSpPr/>
          <p:nvPr/>
        </p:nvSpPr>
        <p:spPr>
          <a:xfrm>
            <a:off x="1438656" y="1572768"/>
            <a:ext cx="101803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1B2A4A"/>
              </a:buClr>
              <a:buSzPts val="1150"/>
            </a:pPr>
            <a:r>
              <a:rPr lang="en-US" sz="1533" b="1" dirty="0">
                <a:solidFill>
                  <a:srgbClr val="1B2A4A"/>
                </a:solidFill>
                <a:latin typeface="Cambria"/>
                <a:ea typeface="Cambria"/>
                <a:cs typeface="Cambria"/>
                <a:sym typeface="Cambria"/>
              </a:rPr>
              <a:t>Physical cognition &amp; basic gaze following are experience-expectant</a:t>
            </a:r>
            <a:endParaRPr sz="15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0"/>
          <p:cNvSpPr/>
          <p:nvPr/>
        </p:nvSpPr>
        <p:spPr>
          <a:xfrm>
            <a:off x="1438656" y="1975104"/>
            <a:ext cx="10180320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1E2A38"/>
              </a:buClr>
              <a:buSzPts val="1050"/>
            </a:pPr>
            <a:r>
              <a:rPr lang="en-US" sz="1400" dirty="0">
                <a:solidFill>
                  <a:srgbClr val="1E2A38"/>
                </a:solidFill>
                <a:latin typeface="Calibri"/>
                <a:ea typeface="Calibri"/>
                <a:cs typeface="Calibri"/>
                <a:sym typeface="Calibri"/>
              </a:rPr>
              <a:t>Develop early (before 4 months) and will be universal, independent of cultural background, parental investment, or adversity.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0"/>
          <p:cNvSpPr/>
          <p:nvPr/>
        </p:nvSpPr>
        <p:spPr>
          <a:xfrm>
            <a:off x="463296" y="2706624"/>
            <a:ext cx="11338560" cy="1072896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D1D5D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7" name="Google Shape;307;p10"/>
          <p:cNvSpPr/>
          <p:nvPr/>
        </p:nvSpPr>
        <p:spPr>
          <a:xfrm>
            <a:off x="463296" y="2706624"/>
            <a:ext cx="853440" cy="1072896"/>
          </a:xfrm>
          <a:prstGeom prst="rect">
            <a:avLst/>
          </a:prstGeom>
          <a:solidFill>
            <a:srgbClr val="1A7F8E"/>
          </a:solidFill>
          <a:ln w="12700" cap="flat" cmpd="sng">
            <a:solidFill>
              <a:srgbClr val="1A7F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8" name="Google Shape;308;p10"/>
          <p:cNvSpPr/>
          <p:nvPr/>
        </p:nvSpPr>
        <p:spPr>
          <a:xfrm>
            <a:off x="463296" y="2706624"/>
            <a:ext cx="853440" cy="107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r>
              <a:rPr lang="en-US" sz="24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H2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0"/>
          <p:cNvSpPr/>
          <p:nvPr/>
        </p:nvSpPr>
        <p:spPr>
          <a:xfrm>
            <a:off x="1438656" y="2791968"/>
            <a:ext cx="101803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1B2A4A"/>
              </a:buClr>
              <a:buSzPts val="1150"/>
            </a:pPr>
            <a:r>
              <a:rPr lang="en-US" sz="1533" b="1">
                <a:solidFill>
                  <a:srgbClr val="1B2A4A"/>
                </a:solidFill>
                <a:latin typeface="Cambria"/>
                <a:ea typeface="Cambria"/>
                <a:cs typeface="Cambria"/>
                <a:sym typeface="Cambria"/>
              </a:rPr>
              <a:t>Advanced social cognition is experience-dependent</a:t>
            </a:r>
            <a:endParaRPr sz="15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0"/>
          <p:cNvSpPr/>
          <p:nvPr/>
        </p:nvSpPr>
        <p:spPr>
          <a:xfrm>
            <a:off x="1438656" y="3194304"/>
            <a:ext cx="10180320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1E2A38"/>
              </a:buClr>
              <a:buSzPts val="1050"/>
            </a:pPr>
            <a:r>
              <a:rPr lang="en-US" sz="1400">
                <a:solidFill>
                  <a:srgbClr val="1E2A38"/>
                </a:solidFill>
                <a:latin typeface="Calibri"/>
                <a:ea typeface="Calibri"/>
                <a:cs typeface="Calibri"/>
                <a:sym typeface="Calibri"/>
              </a:rPr>
              <a:t>Goal understanding and pro-sociality will be influenced by parent-child interaction quality and parental investment.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0"/>
          <p:cNvSpPr/>
          <p:nvPr/>
        </p:nvSpPr>
        <p:spPr>
          <a:xfrm>
            <a:off x="463296" y="3925824"/>
            <a:ext cx="11338560" cy="1072896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D1D5D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2" name="Google Shape;312;p10"/>
          <p:cNvSpPr/>
          <p:nvPr/>
        </p:nvSpPr>
        <p:spPr>
          <a:xfrm>
            <a:off x="463296" y="3925824"/>
            <a:ext cx="853440" cy="1072896"/>
          </a:xfrm>
          <a:prstGeom prst="rect">
            <a:avLst/>
          </a:prstGeom>
          <a:solidFill>
            <a:srgbClr val="E8943A"/>
          </a:solidFill>
          <a:ln w="12700" cap="flat" cmpd="sng">
            <a:solidFill>
              <a:srgbClr val="E894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3" name="Google Shape;313;p10"/>
          <p:cNvSpPr/>
          <p:nvPr/>
        </p:nvSpPr>
        <p:spPr>
          <a:xfrm>
            <a:off x="463296" y="3925824"/>
            <a:ext cx="853440" cy="107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r>
              <a:rPr lang="en-US" sz="24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H3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0"/>
          <p:cNvSpPr/>
          <p:nvPr/>
        </p:nvSpPr>
        <p:spPr>
          <a:xfrm>
            <a:off x="1438656" y="4011168"/>
            <a:ext cx="101803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1B2A4A"/>
              </a:buClr>
              <a:buSzPts val="1150"/>
            </a:pPr>
            <a:r>
              <a:rPr lang="en-US" sz="1533" b="1">
                <a:solidFill>
                  <a:srgbClr val="1B2A4A"/>
                </a:solidFill>
                <a:latin typeface="Cambria"/>
                <a:ea typeface="Cambria"/>
                <a:cs typeface="Cambria"/>
                <a:sym typeface="Cambria"/>
              </a:rPr>
              <a:t>Developmental trajectory changes</a:t>
            </a:r>
            <a:endParaRPr sz="15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0"/>
          <p:cNvSpPr/>
          <p:nvPr/>
        </p:nvSpPr>
        <p:spPr>
          <a:xfrm>
            <a:off x="1438656" y="4413504"/>
            <a:ext cx="10180320" cy="51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1E2A38"/>
              </a:buClr>
              <a:buSzPts val="1050"/>
            </a:pPr>
            <a:r>
              <a:rPr lang="en-US" sz="1400">
                <a:solidFill>
                  <a:srgbClr val="1E2A38"/>
                </a:solidFill>
                <a:latin typeface="Calibri"/>
                <a:ea typeface="Calibri"/>
                <a:cs typeface="Calibri"/>
                <a:sym typeface="Calibri"/>
              </a:rPr>
              <a:t>Two possibilities: (A) early experience-expectant bootstrapping gives way to experience-dependency, OR (B) Heckman model — early plasticity decreases as capacities consolidate.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6632</TotalTime>
  <Words>733</Words>
  <Application>Microsoft Office PowerPoint</Application>
  <PresentationFormat>Widescreen</PresentationFormat>
  <Paragraphs>158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Arial Black</vt:lpstr>
      <vt:lpstr>Arial Rounded MT Bold</vt:lpstr>
      <vt:lpstr>Broadway</vt:lpstr>
      <vt:lpstr>Calibri</vt:lpstr>
      <vt:lpstr>Calibri (Body)</vt:lpstr>
      <vt:lpstr>Calibri Light</vt:lpstr>
      <vt:lpstr>Cambria</vt:lpstr>
      <vt:lpstr>Microsoft Himalaya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Nidup Dorji</cp:lastModifiedBy>
  <cp:revision>65</cp:revision>
  <dcterms:created xsi:type="dcterms:W3CDTF">2026-02-16T13:02:41Z</dcterms:created>
  <dcterms:modified xsi:type="dcterms:W3CDTF">2026-04-01T06:31:37Z</dcterms:modified>
</cp:coreProperties>
</file>