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3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tags" Target="../tags/tag44.xml"/><Relationship Id="rId21" Type="http://schemas.openxmlformats.org/officeDocument/2006/relationships/notesSlide" Target="../notesSlides/notesSlide9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image" Target="../media/image14.svg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image" Target="../media/image13.svg"/><Relationship Id="rId10" Type="http://schemas.openxmlformats.org/officeDocument/2006/relationships/tags" Target="../tags/tag49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8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image" Target="../media/image10.png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240" y="1379240"/>
            <a:ext cx="4099520" cy="40995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61492" y="1014115"/>
            <a:ext cx="6297018" cy="236259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Identification of Aetiological Agents Causing Acute Undifferentiated Febrile Illness in Bhutan</a:t>
            </a:r>
            <a:endParaRPr lang="en-US" sz="37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661492" y="4298355"/>
            <a:ext cx="6297018" cy="9072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65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An cross sectional study collaboration between Khesar Gyalpo University of Medical Sciences of Bhutan and Seoul National University Hospital, Republic of Korea</a:t>
            </a:r>
            <a:endParaRPr lang="en-US" sz="1665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702468"/>
            <a:ext cx="6817419" cy="5906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Impact and Policy Implications</a:t>
            </a:r>
            <a:endParaRPr lang="en-US" sz="37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hape 1"/>
          <p:cNvSpPr/>
          <p:nvPr>
            <p:custDataLst>
              <p:tags r:id="rId1"/>
            </p:custDataLst>
          </p:nvPr>
        </p:nvSpPr>
        <p:spPr>
          <a:xfrm>
            <a:off x="652145" y="1812290"/>
            <a:ext cx="3496945" cy="2620010"/>
          </a:xfrm>
          <a:prstGeom prst="roundRect">
            <a:avLst>
              <a:gd name="adj" fmla="val 1157"/>
            </a:avLst>
          </a:prstGeom>
          <a:solidFill>
            <a:srgbClr val="EDEBE3"/>
          </a:solidFill>
        </p:spPr>
      </p:sp>
      <p:sp>
        <p:nvSpPr>
          <p:cNvPr id="4" name="Shape 2"/>
          <p:cNvSpPr/>
          <p:nvPr>
            <p:custDataLst>
              <p:tags r:id="rId2"/>
            </p:custDataLst>
          </p:nvPr>
        </p:nvSpPr>
        <p:spPr>
          <a:xfrm>
            <a:off x="840978" y="2001123"/>
            <a:ext cx="567035" cy="567035"/>
          </a:xfrm>
          <a:prstGeom prst="roundRect">
            <a:avLst>
              <a:gd name="adj" fmla="val 13436980"/>
            </a:avLst>
          </a:prstGeom>
          <a:solidFill>
            <a:srgbClr val="28282F"/>
          </a:solidFill>
        </p:spPr>
      </p:sp>
      <p:pic>
        <p:nvPicPr>
          <p:cNvPr id="5" name="Image 0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950" y="2156996"/>
            <a:ext cx="255092" cy="255092"/>
          </a:xfrm>
          <a:prstGeom prst="rect">
            <a:avLst/>
          </a:prstGeom>
        </p:spPr>
      </p:pic>
      <p:sp>
        <p:nvSpPr>
          <p:cNvPr id="6" name="Text 3"/>
          <p:cNvSpPr/>
          <p:nvPr>
            <p:custDataLst>
              <p:tags r:id="rId6"/>
            </p:custDataLst>
          </p:nvPr>
        </p:nvSpPr>
        <p:spPr>
          <a:xfrm>
            <a:off x="840978" y="2757170"/>
            <a:ext cx="2508845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Enhanced Surveillance</a:t>
            </a:r>
            <a:endParaRPr lang="en-US" sz="2335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4"/>
          <p:cNvSpPr/>
          <p:nvPr>
            <p:custDataLst>
              <p:tags r:id="rId7"/>
            </p:custDataLst>
          </p:nvPr>
        </p:nvSpPr>
        <p:spPr>
          <a:xfrm>
            <a:off x="840978" y="3165852"/>
            <a:ext cx="3118942" cy="9072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Strengthen existing AUFI surveillance system at RCDC sentinel sites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Shape 5"/>
          <p:cNvSpPr/>
          <p:nvPr>
            <p:custDataLst>
              <p:tags r:id="rId8"/>
            </p:custDataLst>
          </p:nvPr>
        </p:nvSpPr>
        <p:spPr>
          <a:xfrm>
            <a:off x="4337685" y="1812290"/>
            <a:ext cx="3496945" cy="2620010"/>
          </a:xfrm>
          <a:prstGeom prst="roundRect">
            <a:avLst>
              <a:gd name="adj" fmla="val 1157"/>
            </a:avLst>
          </a:prstGeom>
          <a:solidFill>
            <a:srgbClr val="EDEBE3"/>
          </a:solidFill>
        </p:spPr>
      </p:sp>
      <p:sp>
        <p:nvSpPr>
          <p:cNvPr id="9" name="Shape 6"/>
          <p:cNvSpPr/>
          <p:nvPr>
            <p:custDataLst>
              <p:tags r:id="rId9"/>
            </p:custDataLst>
          </p:nvPr>
        </p:nvSpPr>
        <p:spPr>
          <a:xfrm>
            <a:off x="4526955" y="2001123"/>
            <a:ext cx="567035" cy="567035"/>
          </a:xfrm>
          <a:prstGeom prst="roundRect">
            <a:avLst>
              <a:gd name="adj" fmla="val 13436980"/>
            </a:avLst>
          </a:prstGeom>
          <a:solidFill>
            <a:srgbClr val="28282F"/>
          </a:solidFill>
        </p:spPr>
      </p:sp>
      <p:pic>
        <p:nvPicPr>
          <p:cNvPr id="10" name="Image 1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2927" y="2156996"/>
            <a:ext cx="255092" cy="255092"/>
          </a:xfrm>
          <a:prstGeom prst="rect">
            <a:avLst/>
          </a:prstGeom>
        </p:spPr>
      </p:pic>
      <p:sp>
        <p:nvSpPr>
          <p:cNvPr id="11" name="Text 7"/>
          <p:cNvSpPr/>
          <p:nvPr>
            <p:custDataLst>
              <p:tags r:id="rId12"/>
            </p:custDataLst>
          </p:nvPr>
        </p:nvSpPr>
        <p:spPr>
          <a:xfrm>
            <a:off x="4526955" y="2757170"/>
            <a:ext cx="23753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Diagnostic Expansion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2" name="Text 8"/>
          <p:cNvSpPr/>
          <p:nvPr>
            <p:custDataLst>
              <p:tags r:id="rId13"/>
            </p:custDataLst>
          </p:nvPr>
        </p:nvSpPr>
        <p:spPr>
          <a:xfrm>
            <a:off x="4526955" y="3165852"/>
            <a:ext cx="3118942" cy="9072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Guide introduction of additional diagnostic tests based on identified aetiologies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13" name="Shape 9"/>
          <p:cNvSpPr/>
          <p:nvPr>
            <p:custDataLst>
              <p:tags r:id="rId14"/>
            </p:custDataLst>
          </p:nvPr>
        </p:nvSpPr>
        <p:spPr>
          <a:xfrm>
            <a:off x="8023860" y="1812290"/>
            <a:ext cx="3496945" cy="2620010"/>
          </a:xfrm>
          <a:prstGeom prst="roundRect">
            <a:avLst>
              <a:gd name="adj" fmla="val 1157"/>
            </a:avLst>
          </a:prstGeom>
          <a:solidFill>
            <a:srgbClr val="EDEBE3"/>
          </a:solidFill>
        </p:spPr>
        <p:txBody>
          <a:bodyPr/>
          <a:p>
            <a:endParaRPr lang="en-US"/>
          </a:p>
        </p:txBody>
      </p:sp>
      <p:sp>
        <p:nvSpPr>
          <p:cNvPr id="14" name="Shape 10"/>
          <p:cNvSpPr/>
          <p:nvPr>
            <p:custDataLst>
              <p:tags r:id="rId15"/>
            </p:custDataLst>
          </p:nvPr>
        </p:nvSpPr>
        <p:spPr>
          <a:xfrm>
            <a:off x="8212932" y="2001123"/>
            <a:ext cx="567035" cy="567035"/>
          </a:xfrm>
          <a:prstGeom prst="roundRect">
            <a:avLst>
              <a:gd name="adj" fmla="val 13436980"/>
            </a:avLst>
          </a:prstGeom>
          <a:solidFill>
            <a:srgbClr val="28282F"/>
          </a:solidFill>
        </p:spPr>
      </p:sp>
      <p:pic>
        <p:nvPicPr>
          <p:cNvPr id="15" name="Image 2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68903" y="2156996"/>
            <a:ext cx="255092" cy="255092"/>
          </a:xfrm>
          <a:prstGeom prst="rect">
            <a:avLst/>
          </a:prstGeom>
        </p:spPr>
      </p:pic>
      <p:sp>
        <p:nvSpPr>
          <p:cNvPr id="16" name="Text 11"/>
          <p:cNvSpPr/>
          <p:nvPr>
            <p:custDataLst>
              <p:tags r:id="rId18"/>
            </p:custDataLst>
          </p:nvPr>
        </p:nvSpPr>
        <p:spPr>
          <a:xfrm>
            <a:off x="8212932" y="2757170"/>
            <a:ext cx="2382243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Prevention Strategies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7" name="Text 12"/>
          <p:cNvSpPr/>
          <p:nvPr>
            <p:custDataLst>
              <p:tags r:id="rId19"/>
            </p:custDataLst>
          </p:nvPr>
        </p:nvSpPr>
        <p:spPr>
          <a:xfrm>
            <a:off x="8212932" y="3165852"/>
            <a:ext cx="3118942" cy="9072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Inform infectious disease prevention and treatment guidelines for Bhutan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661492" y="4670961"/>
            <a:ext cx="10869018" cy="9072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Expected outcomes:</a:t>
            </a: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Baseline data for evidence-based planning, improved empirical therapy for infectious diseases, hotspot identification for resource allocation, validation of rapid diagnostic tests, and enhanced laboratory capacity through international collaboration.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50"/>
              </a:lnSpc>
              <a:buNone/>
            </a:pP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7"/>
          <p:cNvSpPr/>
          <p:nvPr/>
        </p:nvSpPr>
        <p:spPr>
          <a:xfrm>
            <a:off x="652350" y="5817248"/>
            <a:ext cx="10410627" cy="4341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Funding:</a:t>
            </a: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International Network for Infectious Diseases (INID-K), Seoul National University through Memorandum of Understanding signed May 2021, renewed 2025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lnSpc>
                <a:spcPts val="5550"/>
              </a:lnSpc>
              <a:buClrTx/>
              <a:buSzTx/>
              <a:buFontTx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References</a:t>
            </a:r>
            <a:endParaRPr lang="en-US" sz="3710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486275"/>
          </a:xfrm>
        </p:spPr>
        <p:txBody>
          <a:bodyPr/>
          <a:p>
            <a:pPr marL="0" indent="0" fontAlgn="auto">
              <a:lnSpc>
                <a:spcPct val="20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Jigme Dorji Wangchuck National Referral Hospital. Jigme Dorji Wangchuck National Referral Hospital Annual Report 2023. Thimphu: Jigme Dorji Wangchuck National Referral Hospital; 2024.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-457200" fontAlgn="auto">
              <a:lnSpc>
                <a:spcPct val="200000"/>
              </a:lnSpc>
              <a:buNone/>
            </a:pP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790" y="2168525"/>
            <a:ext cx="10515600" cy="1472565"/>
          </a:xfrm>
        </p:spPr>
        <p:txBody>
          <a:bodyPr/>
          <a:p>
            <a:pPr marL="0" indent="0" algn="ctr">
              <a:buNone/>
            </a:pPr>
            <a:r>
              <a:rPr lang="en-US" sz="88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Thank You</a:t>
            </a:r>
            <a:endParaRPr lang="en-US" sz="88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253828"/>
            <a:ext cx="4725492" cy="5906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Research Objectives</a:t>
            </a:r>
            <a:endParaRPr lang="en-US" sz="37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1"/>
          <p:cNvSpPr/>
          <p:nvPr>
            <p:custDataLst>
              <p:tags r:id="rId1"/>
            </p:custDataLst>
          </p:nvPr>
        </p:nvSpPr>
        <p:spPr>
          <a:xfrm>
            <a:off x="661492" y="2222500"/>
            <a:ext cx="189012" cy="2362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35" dirty="0">
                <a:solidFill>
                  <a:srgbClr val="161613"/>
                </a:solidFill>
                <a:latin typeface="Times New Roman" panose="02020603050405020304" charset="0"/>
                <a:ea typeface="DM Sans Light" pitchFamily="34" charset="-122"/>
                <a:cs typeface="Times New Roman" panose="02020603050405020304" charset="0"/>
              </a:rPr>
              <a:t>01</a:t>
            </a:r>
            <a:endParaRPr lang="en-US" sz="233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hape 2"/>
          <p:cNvSpPr/>
          <p:nvPr>
            <p:custDataLst>
              <p:tags r:id="rId2"/>
            </p:custDataLst>
          </p:nvPr>
        </p:nvSpPr>
        <p:spPr>
          <a:xfrm>
            <a:off x="661492" y="2518370"/>
            <a:ext cx="5339953" cy="25400"/>
          </a:xfrm>
          <a:prstGeom prst="rect">
            <a:avLst/>
          </a:prstGeom>
          <a:solidFill>
            <a:srgbClr val="28282F"/>
          </a:solidFill>
        </p:spPr>
      </p:sp>
      <p:sp>
        <p:nvSpPr>
          <p:cNvPr id="5" name="Text 3"/>
          <p:cNvSpPr/>
          <p:nvPr>
            <p:custDataLst>
              <p:tags r:id="rId3"/>
            </p:custDataLst>
          </p:nvPr>
        </p:nvSpPr>
        <p:spPr>
          <a:xfrm>
            <a:off x="661492" y="2663627"/>
            <a:ext cx="5264547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Describe Sociodemographic and Clinical Profile</a:t>
            </a: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6" name="Text 4"/>
          <p:cNvSpPr/>
          <p:nvPr>
            <p:custDataLst>
              <p:tags r:id="rId4"/>
            </p:custDataLst>
          </p:nvPr>
        </p:nvSpPr>
        <p:spPr>
          <a:xfrm>
            <a:off x="661492" y="3072308"/>
            <a:ext cx="5339953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Characterize patients presenting with AUFI across 12 sentinel sites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>
            <p:custDataLst>
              <p:tags r:id="rId5"/>
            </p:custDataLst>
          </p:nvPr>
        </p:nvSpPr>
        <p:spPr>
          <a:xfrm>
            <a:off x="6190457" y="2222500"/>
            <a:ext cx="189012" cy="2362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335" dirty="0">
                <a:solidFill>
                  <a:srgbClr val="161613"/>
                </a:solidFill>
                <a:latin typeface="Times New Roman" panose="02020603050405020304" charset="0"/>
                <a:ea typeface="DM Sans Light" pitchFamily="34" charset="-122"/>
                <a:cs typeface="Times New Roman" panose="02020603050405020304" charset="0"/>
              </a:rPr>
              <a:t>02</a:t>
            </a:r>
            <a:endParaRPr lang="en-US" sz="2335" dirty="0">
              <a:solidFill>
                <a:srgbClr val="161613"/>
              </a:solidFill>
              <a:latin typeface="Times New Roman" panose="02020603050405020304" charset="0"/>
              <a:ea typeface="DM Sans Light" pitchFamily="34" charset="-122"/>
              <a:cs typeface="Times New Roman" panose="02020603050405020304" charset="0"/>
            </a:endParaRPr>
          </a:p>
        </p:txBody>
      </p:sp>
      <p:sp>
        <p:nvSpPr>
          <p:cNvPr id="8" name="Shape 6"/>
          <p:cNvSpPr/>
          <p:nvPr>
            <p:custDataLst>
              <p:tags r:id="rId6"/>
            </p:custDataLst>
          </p:nvPr>
        </p:nvSpPr>
        <p:spPr>
          <a:xfrm>
            <a:off x="6190457" y="2518370"/>
            <a:ext cx="5340053" cy="25400"/>
          </a:xfrm>
          <a:prstGeom prst="rect">
            <a:avLst/>
          </a:prstGeom>
          <a:solidFill>
            <a:srgbClr val="28282F"/>
          </a:solidFill>
        </p:spPr>
      </p:sp>
      <p:sp>
        <p:nvSpPr>
          <p:cNvPr id="9" name="Text 7"/>
          <p:cNvSpPr/>
          <p:nvPr>
            <p:custDataLst>
              <p:tags r:id="rId7"/>
            </p:custDataLst>
          </p:nvPr>
        </p:nvSpPr>
        <p:spPr>
          <a:xfrm>
            <a:off x="6190457" y="2663627"/>
            <a:ext cx="3171428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Determine Causative Agents</a:t>
            </a: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0" name="Text 8"/>
          <p:cNvSpPr/>
          <p:nvPr>
            <p:custDataLst>
              <p:tags r:id="rId8"/>
            </p:custDataLst>
          </p:nvPr>
        </p:nvSpPr>
        <p:spPr>
          <a:xfrm>
            <a:off x="6190457" y="3072308"/>
            <a:ext cx="5340053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Identify infectious aetiologies through comprehensive testing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11" name="Text 9"/>
          <p:cNvSpPr/>
          <p:nvPr>
            <p:custDataLst>
              <p:tags r:id="rId9"/>
            </p:custDataLst>
          </p:nvPr>
        </p:nvSpPr>
        <p:spPr>
          <a:xfrm>
            <a:off x="661492" y="4007843"/>
            <a:ext cx="189012" cy="2362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35" dirty="0">
                <a:solidFill>
                  <a:srgbClr val="161613"/>
                </a:solidFill>
                <a:latin typeface="Times New Roman" panose="02020603050405020304" charset="0"/>
                <a:ea typeface="DM Sans Light" pitchFamily="34" charset="-122"/>
                <a:cs typeface="Times New Roman" panose="02020603050405020304" charset="0"/>
              </a:rPr>
              <a:t>03</a:t>
            </a:r>
            <a:endParaRPr lang="en-US" sz="1460" dirty="0"/>
          </a:p>
        </p:txBody>
      </p:sp>
      <p:sp>
        <p:nvSpPr>
          <p:cNvPr id="12" name="Shape 10"/>
          <p:cNvSpPr/>
          <p:nvPr>
            <p:custDataLst>
              <p:tags r:id="rId10"/>
            </p:custDataLst>
          </p:nvPr>
        </p:nvSpPr>
        <p:spPr>
          <a:xfrm>
            <a:off x="661492" y="4303713"/>
            <a:ext cx="5339953" cy="25400"/>
          </a:xfrm>
          <a:prstGeom prst="rect">
            <a:avLst/>
          </a:prstGeom>
          <a:solidFill>
            <a:srgbClr val="28282F"/>
          </a:solidFill>
        </p:spPr>
      </p:sp>
      <p:sp>
        <p:nvSpPr>
          <p:cNvPr id="13" name="Text 11"/>
          <p:cNvSpPr/>
          <p:nvPr>
            <p:custDataLst>
              <p:tags r:id="rId11"/>
            </p:custDataLst>
          </p:nvPr>
        </p:nvSpPr>
        <p:spPr>
          <a:xfrm>
            <a:off x="661492" y="4448969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Validate Test Results</a:t>
            </a: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4" name="Text 12"/>
          <p:cNvSpPr/>
          <p:nvPr>
            <p:custDataLst>
              <p:tags r:id="rId12"/>
            </p:custDataLst>
          </p:nvPr>
        </p:nvSpPr>
        <p:spPr>
          <a:xfrm>
            <a:off x="661492" y="4857651"/>
            <a:ext cx="5339953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Compare RCDC Bhutan testing with Seoul National University Hospital international reference laboratory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15" name="Text 13"/>
          <p:cNvSpPr/>
          <p:nvPr>
            <p:custDataLst>
              <p:tags r:id="rId13"/>
            </p:custDataLst>
          </p:nvPr>
        </p:nvSpPr>
        <p:spPr>
          <a:xfrm>
            <a:off x="6190457" y="4007843"/>
            <a:ext cx="189012" cy="2362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35" dirty="0">
                <a:solidFill>
                  <a:srgbClr val="161613"/>
                </a:solidFill>
                <a:latin typeface="Times New Roman" panose="02020603050405020304" charset="0"/>
                <a:ea typeface="DM Sans Light" pitchFamily="34" charset="-122"/>
                <a:cs typeface="Times New Roman" panose="02020603050405020304" charset="0"/>
              </a:rPr>
              <a:t>04</a:t>
            </a:r>
            <a:endParaRPr lang="en-US" sz="1460" dirty="0"/>
          </a:p>
        </p:txBody>
      </p:sp>
      <p:sp>
        <p:nvSpPr>
          <p:cNvPr id="16" name="Shape 14"/>
          <p:cNvSpPr/>
          <p:nvPr>
            <p:custDataLst>
              <p:tags r:id="rId14"/>
            </p:custDataLst>
          </p:nvPr>
        </p:nvSpPr>
        <p:spPr>
          <a:xfrm>
            <a:off x="6190457" y="4303713"/>
            <a:ext cx="5340053" cy="25400"/>
          </a:xfrm>
          <a:prstGeom prst="rect">
            <a:avLst/>
          </a:prstGeom>
          <a:solidFill>
            <a:srgbClr val="28282F"/>
          </a:solidFill>
        </p:spPr>
      </p:sp>
      <p:sp>
        <p:nvSpPr>
          <p:cNvPr id="17" name="Text 15"/>
          <p:cNvSpPr/>
          <p:nvPr>
            <p:custDataLst>
              <p:tags r:id="rId15"/>
            </p:custDataLst>
          </p:nvPr>
        </p:nvSpPr>
        <p:spPr>
          <a:xfrm>
            <a:off x="6190457" y="4448969"/>
            <a:ext cx="4461967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Generate Spatial and Temporal Mapping</a:t>
            </a: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8" name="Text 16"/>
          <p:cNvSpPr/>
          <p:nvPr>
            <p:custDataLst>
              <p:tags r:id="rId16"/>
            </p:custDataLst>
          </p:nvPr>
        </p:nvSpPr>
        <p:spPr>
          <a:xfrm>
            <a:off x="6190457" y="4857651"/>
            <a:ext cx="5340053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Create heat maps of causative agent distribution across geographic regions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588798"/>
            <a:ext cx="6478191" cy="5906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5550"/>
              </a:lnSpc>
              <a:buClrTx/>
              <a:buSzTx/>
              <a:buFontTx/>
              <a:buNone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Study Setting and Population</a:t>
            </a:r>
            <a:endParaRPr lang="en-US" sz="3710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2" y="1452959"/>
            <a:ext cx="2408634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Geographic Coverage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61492" y="2031703"/>
            <a:ext cx="10869018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12 sentinel sites representing Bhutan's 20 districts, focusing on sub-tropical southern belt where febrile illness incidence peaks during summer months (June-September)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30" descr="D:\Thinley projects\4. AUFI INID K\3. AUFI protocol 2025\AUFI sites 2025.jpg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045" y="2814320"/>
            <a:ext cx="6854190" cy="382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3"/>
          <p:cNvSpPr/>
          <p:nvPr/>
        </p:nvSpPr>
        <p:spPr>
          <a:xfrm>
            <a:off x="661492" y="741958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Target Population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61492" y="1320701"/>
            <a:ext cx="10869018" cy="3024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Patients ≥5 years presenting with fever in past 2 weeks with axillary temperature ≥37.5°C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61492" y="1906588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Exclusion Criteria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61492" y="2485331"/>
            <a:ext cx="10869018" cy="14079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Obvious localizing causes (pneumonia, abscess, UTI, cellulitis)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Fever attributable to malignancy or immune disorders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Surgical site infections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Patients declining consent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3392" y="376932"/>
            <a:ext cx="6653510" cy="5906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5550"/>
              </a:lnSpc>
              <a:buClrTx/>
              <a:buSzTx/>
              <a:buFontTx/>
              <a:buNone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Sampe Size and Sentinel Sites</a:t>
            </a:r>
            <a:endParaRPr lang="en-US" sz="3710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3" name="Text 1"/>
          <p:cNvSpPr/>
          <p:nvPr>
            <p:custDataLst>
              <p:tags r:id="rId1"/>
            </p:custDataLst>
          </p:nvPr>
        </p:nvSpPr>
        <p:spPr>
          <a:xfrm>
            <a:off x="623392" y="1848426"/>
            <a:ext cx="3465513" cy="62368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87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12</a:t>
            </a:r>
            <a:endParaRPr lang="en-US" sz="487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4" name="Text 2"/>
          <p:cNvSpPr/>
          <p:nvPr>
            <p:custDataLst>
              <p:tags r:id="rId2"/>
            </p:custDataLst>
          </p:nvPr>
        </p:nvSpPr>
        <p:spPr>
          <a:xfrm>
            <a:off x="1174750" y="2708255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Sentinel Sites</a:t>
            </a:r>
            <a:endParaRPr lang="en-US" sz="2335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4"/>
          <p:cNvSpPr/>
          <p:nvPr>
            <p:custDataLst>
              <p:tags r:id="rId3"/>
            </p:custDataLst>
          </p:nvPr>
        </p:nvSpPr>
        <p:spPr>
          <a:xfrm>
            <a:off x="4325144" y="1848426"/>
            <a:ext cx="3465513" cy="62368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87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1083</a:t>
            </a:r>
            <a:endParaRPr lang="en-US" sz="487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>
            <p:custDataLst>
              <p:tags r:id="rId4"/>
            </p:custDataLst>
          </p:nvPr>
        </p:nvSpPr>
        <p:spPr>
          <a:xfrm>
            <a:off x="4876503" y="2708255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Expected Cases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9" name="Text 7"/>
          <p:cNvSpPr/>
          <p:nvPr>
            <p:custDataLst>
              <p:tags r:id="rId5"/>
            </p:custDataLst>
          </p:nvPr>
        </p:nvSpPr>
        <p:spPr>
          <a:xfrm>
            <a:off x="8026896" y="1848426"/>
            <a:ext cx="3465513" cy="62368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87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541K</a:t>
            </a:r>
            <a:endParaRPr lang="en-US" sz="487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0" name="Text 8"/>
          <p:cNvSpPr/>
          <p:nvPr>
            <p:custDataLst>
              <p:tags r:id="rId6"/>
            </p:custDataLst>
          </p:nvPr>
        </p:nvSpPr>
        <p:spPr>
          <a:xfrm>
            <a:off x="8578255" y="2708255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Total Caseload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22122" y="3760887"/>
            <a:ext cx="10869018" cy="9072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just">
              <a:lnSpc>
                <a:spcPct val="100000"/>
              </a:lnSpc>
              <a:buClrTx/>
              <a:buSzTx/>
              <a:buFontTx/>
              <a:buNone/>
            </a:pPr>
            <a:r>
              <a:rPr lang="en-US" sz="2335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Based on 2023 data showing 108,282 patients visited sentinel sites with 10,828 fever cases, approximately 10% meeting AUFI definition (</a:t>
            </a:r>
            <a:r>
              <a:rPr lang="en-US" altLang="en-US" sz="2335">
                <a:latin typeface="Times New Roman" panose="02020603050405020304" charset="0"/>
                <a:cs typeface="Times New Roman" panose="02020603050405020304" charset="0"/>
                <a:sym typeface="+mn-ea"/>
              </a:rPr>
              <a:t> JDWNH Annual Report 2023)</a:t>
            </a:r>
            <a:r>
              <a:rPr lang="en-US" sz="2335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. Sites include referral hospitals (JDWNRH, ERHH, CRRH), general hospitals (PGH, SGH, SJH), and district hospitals (Tsirang, Wangdue, Paro, Punakha, Trashigang, Trongsa) </a:t>
            </a:r>
            <a:endParaRPr lang="en-US" altLang="en-US" sz="2335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803752"/>
            <a:ext cx="4725492" cy="5906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Testing Methodology</a:t>
            </a:r>
            <a:endParaRPr lang="en-US" sz="37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492" y="2234704"/>
            <a:ext cx="3622973" cy="7560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503" y="3179763"/>
            <a:ext cx="2757488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Local Hospital Collection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50503" y="3588444"/>
            <a:ext cx="3244949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EDTA vial (2 mL) + 2 serum vials (4 mL each)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64" y="2234704"/>
            <a:ext cx="3622973" cy="7560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473476" y="3179763"/>
            <a:ext cx="2538809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RCDC Thimphu Testing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473476" y="3588444"/>
            <a:ext cx="3244949" cy="9072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6 agents: dengue, scrub typhus, leptospirosis, chikungunya, JE, brucellosis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437" y="2234704"/>
            <a:ext cx="3622973" cy="7560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096448" y="3179763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SNUH Seoul Analysis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8096448" y="3588444"/>
            <a:ext cx="3244949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Molecular testing: Anaplasmosis, Ehrlichiosis, Bartonellosis, Chlamydia, Legionella, Q-fever, Flavivirus, babesiosis, influenza, RSV, adenovirus, parainfluenza, metapneumovirus, rhinovirus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0857" y="946269"/>
            <a:ext cx="4725492" cy="5906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Expected Findings</a:t>
            </a:r>
            <a:endParaRPr lang="en-US" sz="37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hape 1"/>
          <p:cNvSpPr/>
          <p:nvPr>
            <p:custDataLst>
              <p:tags r:id="rId1"/>
            </p:custDataLst>
          </p:nvPr>
        </p:nvSpPr>
        <p:spPr>
          <a:xfrm>
            <a:off x="632282" y="2167097"/>
            <a:ext cx="3496965" cy="2342456"/>
          </a:xfrm>
          <a:prstGeom prst="roundRect">
            <a:avLst>
              <a:gd name="adj" fmla="val 1210"/>
            </a:avLst>
          </a:prstGeom>
          <a:solidFill>
            <a:srgbClr val="F9F8F5"/>
          </a:solidFill>
          <a:ln w="30480">
            <a:solidFill>
              <a:srgbClr val="D3D1C9"/>
            </a:solidFill>
            <a:prstDash val="solid"/>
          </a:ln>
        </p:spPr>
      </p:sp>
      <p:sp>
        <p:nvSpPr>
          <p:cNvPr id="4" name="Text 2"/>
          <p:cNvSpPr/>
          <p:nvPr>
            <p:custDataLst>
              <p:tags r:id="rId2"/>
            </p:custDataLst>
          </p:nvPr>
        </p:nvSpPr>
        <p:spPr>
          <a:xfrm>
            <a:off x="846693" y="2319278"/>
            <a:ext cx="3068142" cy="5905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Comprehensive Aetiology Profile</a:t>
            </a:r>
            <a:endParaRPr lang="en-US" sz="2335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3"/>
          <p:cNvSpPr/>
          <p:nvPr>
            <p:custDataLst>
              <p:tags r:id="rId3"/>
            </p:custDataLst>
          </p:nvPr>
        </p:nvSpPr>
        <p:spPr>
          <a:xfrm>
            <a:off x="846693" y="2978785"/>
            <a:ext cx="3068142" cy="12096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First complete summary of infectious agents causing AUFI in Bhutan beyond current 6-test panel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Shape 4"/>
          <p:cNvSpPr/>
          <p:nvPr>
            <p:custDataLst>
              <p:tags r:id="rId4"/>
            </p:custDataLst>
          </p:nvPr>
        </p:nvSpPr>
        <p:spPr>
          <a:xfrm>
            <a:off x="4318258" y="2167097"/>
            <a:ext cx="3496965" cy="2342456"/>
          </a:xfrm>
          <a:prstGeom prst="roundRect">
            <a:avLst>
              <a:gd name="adj" fmla="val 1210"/>
            </a:avLst>
          </a:prstGeom>
          <a:solidFill>
            <a:srgbClr val="F9F8F5"/>
          </a:solidFill>
          <a:ln w="30480">
            <a:solidFill>
              <a:srgbClr val="D3D1C9"/>
            </a:solidFill>
            <a:prstDash val="solid"/>
          </a:ln>
        </p:spPr>
      </p:sp>
      <p:sp>
        <p:nvSpPr>
          <p:cNvPr id="7" name="Text 5"/>
          <p:cNvSpPr/>
          <p:nvPr>
            <p:custDataLst>
              <p:tags r:id="rId5"/>
            </p:custDataLst>
          </p:nvPr>
        </p:nvSpPr>
        <p:spPr>
          <a:xfrm>
            <a:off x="4532670" y="2381508"/>
            <a:ext cx="3068142" cy="5905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Test Performance Validation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8" name="Text 6"/>
          <p:cNvSpPr/>
          <p:nvPr>
            <p:custDataLst>
              <p:tags r:id="rId6"/>
            </p:custDataLst>
          </p:nvPr>
        </p:nvSpPr>
        <p:spPr>
          <a:xfrm>
            <a:off x="4532670" y="3085465"/>
            <a:ext cx="3068142" cy="12096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Sensitivity and specificity comparison between RCDC rapid tests and SNUH molecular diagnostics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9" name="Shape 7"/>
          <p:cNvSpPr/>
          <p:nvPr>
            <p:custDataLst>
              <p:tags r:id="rId7"/>
            </p:custDataLst>
          </p:nvPr>
        </p:nvSpPr>
        <p:spPr>
          <a:xfrm>
            <a:off x="8004234" y="2167097"/>
            <a:ext cx="3496965" cy="2342456"/>
          </a:xfrm>
          <a:prstGeom prst="roundRect">
            <a:avLst>
              <a:gd name="adj" fmla="val 1210"/>
            </a:avLst>
          </a:prstGeom>
          <a:solidFill>
            <a:srgbClr val="F9F8F5"/>
          </a:solidFill>
          <a:ln w="30480">
            <a:solidFill>
              <a:srgbClr val="D3D1C9"/>
            </a:solidFill>
            <a:prstDash val="solid"/>
          </a:ln>
        </p:spPr>
      </p:sp>
      <p:sp>
        <p:nvSpPr>
          <p:cNvPr id="10" name="Text 8"/>
          <p:cNvSpPr/>
          <p:nvPr>
            <p:custDataLst>
              <p:tags r:id="rId8"/>
            </p:custDataLst>
          </p:nvPr>
        </p:nvSpPr>
        <p:spPr>
          <a:xfrm>
            <a:off x="8218646" y="2381508"/>
            <a:ext cx="2374404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Geographic Hotspots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1" name="Text 9"/>
          <p:cNvSpPr/>
          <p:nvPr>
            <p:custDataLst>
              <p:tags r:id="rId9"/>
            </p:custDataLst>
          </p:nvPr>
        </p:nvSpPr>
        <p:spPr>
          <a:xfrm>
            <a:off x="8218646" y="2790190"/>
            <a:ext cx="3068142" cy="9072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Spatial mapping identifying high-incidence regions for targeted public health interventions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90687" y="133608"/>
            <a:ext cx="3955753" cy="471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296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Collaborative Partners</a:t>
            </a:r>
            <a:endParaRPr lang="en-US" sz="296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7080" y="726096"/>
            <a:ext cx="3369866" cy="3369866"/>
          </a:xfrm>
          <a:prstGeom prst="rect">
            <a:avLst/>
          </a:prstGeom>
        </p:spPr>
      </p:pic>
      <p:sp>
        <p:nvSpPr>
          <p:cNvPr id="4" name="Text 1"/>
          <p:cNvSpPr/>
          <p:nvPr>
            <p:custDataLst>
              <p:tags r:id="rId3"/>
            </p:custDataLst>
          </p:nvPr>
        </p:nvSpPr>
        <p:spPr>
          <a:xfrm>
            <a:off x="325325" y="4262034"/>
            <a:ext cx="3369866" cy="4714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Khesar Gyalpo University of Medical Sciences of Bhutan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5" name="Text 2"/>
          <p:cNvSpPr/>
          <p:nvPr>
            <p:custDataLst>
              <p:tags r:id="rId4"/>
            </p:custDataLst>
          </p:nvPr>
        </p:nvSpPr>
        <p:spPr>
          <a:xfrm>
            <a:off x="325226" y="5179378"/>
            <a:ext cx="3520546" cy="5630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Mr. Rixin Jamtsho, Director, MECRIT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Mrs. Tshering Choden, Asst.RO, MECRIT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32580" y="716280"/>
            <a:ext cx="3380105" cy="3380105"/>
          </a:xfrm>
          <a:prstGeom prst="rect">
            <a:avLst/>
          </a:prstGeom>
        </p:spPr>
      </p:pic>
      <p:sp>
        <p:nvSpPr>
          <p:cNvPr id="7" name="Text 3"/>
          <p:cNvSpPr/>
          <p:nvPr>
            <p:custDataLst>
              <p:tags r:id="rId7"/>
            </p:custDataLst>
          </p:nvPr>
        </p:nvSpPr>
        <p:spPr>
          <a:xfrm>
            <a:off x="4101611" y="4207424"/>
            <a:ext cx="3369866" cy="4714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20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Seoul National University Hospital, South Korea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8" name="Text 4"/>
          <p:cNvSpPr/>
          <p:nvPr>
            <p:custDataLst>
              <p:tags r:id="rId8"/>
            </p:custDataLst>
          </p:nvPr>
        </p:nvSpPr>
        <p:spPr>
          <a:xfrm>
            <a:off x="4054621" y="4907988"/>
            <a:ext cx="3369866" cy="4341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78531" y="716571"/>
            <a:ext cx="3369866" cy="3369866"/>
          </a:xfrm>
          <a:prstGeom prst="rect">
            <a:avLst/>
          </a:prstGeom>
        </p:spPr>
      </p:pic>
      <p:sp>
        <p:nvSpPr>
          <p:cNvPr id="10" name="Text 5"/>
          <p:cNvSpPr/>
          <p:nvPr>
            <p:custDataLst>
              <p:tags r:id="rId11"/>
            </p:custDataLst>
          </p:nvPr>
        </p:nvSpPr>
        <p:spPr>
          <a:xfrm>
            <a:off x="7878531" y="4335059"/>
            <a:ext cx="3369866" cy="4714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ts val="220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Royal Centre for Disease Control, Bhutan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1" name="Text 6"/>
          <p:cNvSpPr/>
          <p:nvPr>
            <p:custDataLst>
              <p:tags r:id="rId12"/>
            </p:custDataLst>
          </p:nvPr>
        </p:nvSpPr>
        <p:spPr>
          <a:xfrm>
            <a:off x="7878445" y="4878705"/>
            <a:ext cx="4081145" cy="7461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Mr. Chimi Dorji, </a:t>
            </a:r>
            <a:r>
              <a:rPr lang="en-US" alt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Head/Specialist II</a:t>
            </a: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, RCDC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Mr. Kezang Wangchuk, DCLO, RCDC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Mr. Dorji Tshering, Sr. Laboratory Technician, RCDC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13" name="Text 2"/>
          <p:cNvSpPr/>
          <p:nvPr>
            <p:custDataLst>
              <p:tags r:id="rId13"/>
            </p:custDataLst>
          </p:nvPr>
        </p:nvSpPr>
        <p:spPr>
          <a:xfrm>
            <a:off x="3912235" y="4907915"/>
            <a:ext cx="3805555" cy="5118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Prof.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SeungHwan Lee,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Department of Clinical Pharmacology and Therapeutics</a:t>
            </a:r>
            <a:endParaRPr lang="en-US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Mrs.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Suna Jo, Department of Clinical Pharmacology and Therapeutics</a:t>
            </a:r>
            <a:endParaRPr lang="en-US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2932" y="527348"/>
            <a:ext cx="5085060" cy="5294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3710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Timeline and Deliverables</a:t>
            </a:r>
            <a:endParaRPr lang="en-US" sz="37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086475" y="1360388"/>
            <a:ext cx="19050" cy="4970165"/>
          </a:xfrm>
          <a:prstGeom prst="roundRect">
            <a:avLst>
              <a:gd name="adj" fmla="val 133398"/>
            </a:avLst>
          </a:prstGeom>
          <a:solidFill>
            <a:srgbClr val="D3D1C9"/>
          </a:solidFill>
        </p:spPr>
      </p:sp>
      <p:sp>
        <p:nvSpPr>
          <p:cNvPr id="4" name="Shape 2"/>
          <p:cNvSpPr/>
          <p:nvPr/>
        </p:nvSpPr>
        <p:spPr>
          <a:xfrm>
            <a:off x="5416302" y="1541363"/>
            <a:ext cx="508198" cy="19050"/>
          </a:xfrm>
          <a:prstGeom prst="roundRect">
            <a:avLst>
              <a:gd name="adj" fmla="val 133398"/>
            </a:avLst>
          </a:prstGeom>
          <a:solidFill>
            <a:srgbClr val="D3D1C9"/>
          </a:solidFill>
        </p:spPr>
      </p:sp>
      <p:sp>
        <p:nvSpPr>
          <p:cNvPr id="5" name="Shape 3"/>
          <p:cNvSpPr/>
          <p:nvPr/>
        </p:nvSpPr>
        <p:spPr>
          <a:xfrm>
            <a:off x="5905450" y="1360388"/>
            <a:ext cx="381099" cy="381099"/>
          </a:xfrm>
          <a:prstGeom prst="roundRect">
            <a:avLst>
              <a:gd name="adj" fmla="val 6668"/>
            </a:avLst>
          </a:prstGeom>
          <a:solidFill>
            <a:srgbClr val="EDEBE3"/>
          </a:solidFill>
        </p:spPr>
      </p:sp>
      <p:sp>
        <p:nvSpPr>
          <p:cNvPr id="6" name="Text 4"/>
          <p:cNvSpPr/>
          <p:nvPr/>
        </p:nvSpPr>
        <p:spPr>
          <a:xfrm>
            <a:off x="5968901" y="1392088"/>
            <a:ext cx="254099" cy="317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1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31344" y="1418531"/>
            <a:ext cx="2117626" cy="264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Jul-Aug 2025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92932" y="1774230"/>
            <a:ext cx="4656038" cy="2568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Ethics approvals (REBH, MTA, RCDC)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267500" y="2522538"/>
            <a:ext cx="508198" cy="19050"/>
          </a:xfrm>
          <a:prstGeom prst="roundRect">
            <a:avLst>
              <a:gd name="adj" fmla="val 133398"/>
            </a:avLst>
          </a:prstGeom>
          <a:solidFill>
            <a:srgbClr val="D3D1C9"/>
          </a:solidFill>
        </p:spPr>
      </p:sp>
      <p:sp>
        <p:nvSpPr>
          <p:cNvPr id="10" name="Shape 8"/>
          <p:cNvSpPr/>
          <p:nvPr/>
        </p:nvSpPr>
        <p:spPr>
          <a:xfrm>
            <a:off x="5905450" y="2341563"/>
            <a:ext cx="381099" cy="381099"/>
          </a:xfrm>
          <a:prstGeom prst="roundRect">
            <a:avLst>
              <a:gd name="adj" fmla="val 6668"/>
            </a:avLst>
          </a:prstGeom>
          <a:solidFill>
            <a:srgbClr val="EDEBE3"/>
          </a:solidFill>
        </p:spPr>
      </p:sp>
      <p:sp>
        <p:nvSpPr>
          <p:cNvPr id="11" name="Text 9"/>
          <p:cNvSpPr/>
          <p:nvPr/>
        </p:nvSpPr>
        <p:spPr>
          <a:xfrm>
            <a:off x="5968901" y="2373263"/>
            <a:ext cx="254099" cy="317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ts val="240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2</a:t>
            </a: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943031" y="2399705"/>
            <a:ext cx="2117626" cy="264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r">
              <a:lnSpc>
                <a:spcPts val="250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Aug-Sep 2025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943031" y="2755404"/>
            <a:ext cx="4656038" cy="2568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Focal person training, REDCap setup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416302" y="3380978"/>
            <a:ext cx="508198" cy="19050"/>
          </a:xfrm>
          <a:prstGeom prst="roundRect">
            <a:avLst>
              <a:gd name="adj" fmla="val 133398"/>
            </a:avLst>
          </a:prstGeom>
          <a:solidFill>
            <a:srgbClr val="D3D1C9"/>
          </a:solidFill>
        </p:spPr>
      </p:sp>
      <p:sp>
        <p:nvSpPr>
          <p:cNvPr id="15" name="Shape 13"/>
          <p:cNvSpPr/>
          <p:nvPr/>
        </p:nvSpPr>
        <p:spPr>
          <a:xfrm>
            <a:off x="5905450" y="3200003"/>
            <a:ext cx="381099" cy="381099"/>
          </a:xfrm>
          <a:prstGeom prst="roundRect">
            <a:avLst>
              <a:gd name="adj" fmla="val 6668"/>
            </a:avLst>
          </a:prstGeom>
          <a:solidFill>
            <a:srgbClr val="EDEBE3"/>
          </a:solidFill>
        </p:spPr>
      </p:sp>
      <p:sp>
        <p:nvSpPr>
          <p:cNvPr id="16" name="Text 14"/>
          <p:cNvSpPr/>
          <p:nvPr/>
        </p:nvSpPr>
        <p:spPr>
          <a:xfrm>
            <a:off x="5968901" y="3231703"/>
            <a:ext cx="254099" cy="317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ts val="240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3</a:t>
            </a: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087985" y="3258145"/>
            <a:ext cx="2160984" cy="264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r">
              <a:lnSpc>
                <a:spcPts val="250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Oct 2025 – Dec 2026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92932" y="3613844"/>
            <a:ext cx="4656038" cy="2568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r">
              <a:lnSpc>
                <a:spcPts val="24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Data collection, sample shipment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267500" y="4239518"/>
            <a:ext cx="508198" cy="19050"/>
          </a:xfrm>
          <a:prstGeom prst="roundRect">
            <a:avLst>
              <a:gd name="adj" fmla="val 133398"/>
            </a:avLst>
          </a:prstGeom>
          <a:solidFill>
            <a:srgbClr val="D3D1C9"/>
          </a:solidFill>
        </p:spPr>
      </p:sp>
      <p:sp>
        <p:nvSpPr>
          <p:cNvPr id="20" name="Shape 18"/>
          <p:cNvSpPr/>
          <p:nvPr/>
        </p:nvSpPr>
        <p:spPr>
          <a:xfrm>
            <a:off x="5905450" y="4058543"/>
            <a:ext cx="381099" cy="381099"/>
          </a:xfrm>
          <a:prstGeom prst="roundRect">
            <a:avLst>
              <a:gd name="adj" fmla="val 6668"/>
            </a:avLst>
          </a:prstGeom>
          <a:solidFill>
            <a:srgbClr val="EDEBE3"/>
          </a:solidFill>
        </p:spPr>
      </p:sp>
      <p:sp>
        <p:nvSpPr>
          <p:cNvPr id="21" name="Text 19"/>
          <p:cNvSpPr/>
          <p:nvPr/>
        </p:nvSpPr>
        <p:spPr>
          <a:xfrm>
            <a:off x="5968901" y="4090243"/>
            <a:ext cx="254099" cy="317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ts val="240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4</a:t>
            </a: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943031" y="4116685"/>
            <a:ext cx="2117626" cy="264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r">
              <a:lnSpc>
                <a:spcPts val="250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Jan-Mar 2027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943031" y="4472384"/>
            <a:ext cx="4656038" cy="2568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Data analysis, manuscript preparation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5416302" y="5098058"/>
            <a:ext cx="508198" cy="19050"/>
          </a:xfrm>
          <a:prstGeom prst="roundRect">
            <a:avLst>
              <a:gd name="adj" fmla="val 133398"/>
            </a:avLst>
          </a:prstGeom>
          <a:solidFill>
            <a:srgbClr val="D3D1C9"/>
          </a:solidFill>
        </p:spPr>
      </p:sp>
      <p:sp>
        <p:nvSpPr>
          <p:cNvPr id="25" name="Shape 23"/>
          <p:cNvSpPr/>
          <p:nvPr/>
        </p:nvSpPr>
        <p:spPr>
          <a:xfrm>
            <a:off x="5905450" y="4917083"/>
            <a:ext cx="381099" cy="381099"/>
          </a:xfrm>
          <a:prstGeom prst="roundRect">
            <a:avLst>
              <a:gd name="adj" fmla="val 6668"/>
            </a:avLst>
          </a:prstGeom>
          <a:solidFill>
            <a:srgbClr val="EDEBE3"/>
          </a:solidFill>
        </p:spPr>
      </p:sp>
      <p:sp>
        <p:nvSpPr>
          <p:cNvPr id="26" name="Text 24"/>
          <p:cNvSpPr/>
          <p:nvPr/>
        </p:nvSpPr>
        <p:spPr>
          <a:xfrm>
            <a:off x="5968901" y="4948783"/>
            <a:ext cx="254099" cy="317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ts val="240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5</a:t>
            </a:r>
            <a:endParaRPr lang="en-US" sz="2000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3131344" y="4975225"/>
            <a:ext cx="2117626" cy="264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r">
              <a:lnSpc>
                <a:spcPts val="2500"/>
              </a:lnSpc>
              <a:buClrTx/>
              <a:buSzTx/>
              <a:buFontTx/>
              <a:buNone/>
            </a:pPr>
            <a:r>
              <a:rPr lang="en-US" sz="2335" b="1" dirty="0">
                <a:solidFill>
                  <a:srgbClr val="161613"/>
                </a:solidFill>
                <a:latin typeface="Times New Roman" panose="02020603050405020304" charset="0"/>
                <a:ea typeface="DM Sans Medium" pitchFamily="34" charset="-122"/>
                <a:cs typeface="Times New Roman" panose="02020603050405020304" charset="0"/>
              </a:rPr>
              <a:t>2027</a:t>
            </a:r>
            <a:endParaRPr lang="en-US" sz="2335" b="1" dirty="0">
              <a:solidFill>
                <a:srgbClr val="161613"/>
              </a:solidFill>
              <a:latin typeface="Times New Roman" panose="02020603050405020304" charset="0"/>
              <a:ea typeface="DM Sans Medium" pitchFamily="34" charset="-122"/>
              <a:cs typeface="Times New Roman" panose="0202060305040502030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592932" y="5330924"/>
            <a:ext cx="4656038" cy="2568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r">
              <a:lnSpc>
                <a:spcPts val="24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161613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Publication, conference presentations</a:t>
            </a:r>
            <a:endParaRPr lang="en-US" sz="2000" dirty="0">
              <a:solidFill>
                <a:srgbClr val="161613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10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11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12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13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14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15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16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17.xml><?xml version="1.0" encoding="utf-8"?>
<p:tagLst xmlns:p="http://schemas.openxmlformats.org/presentationml/2006/main">
  <p:tag name="KSO_WM_DIAGRAM_VIRTUALLY_FRAME" val="{&quot;height&quot;:149.58276902887138,&quot;left&quot;:49.085958005249346,&quot;top&quot;:145.54534120734908,&quot;width&quot;:1037.4108923884517}"/>
</p:tagLst>
</file>

<file path=ppt/tags/tag18.xml><?xml version="1.0" encoding="utf-8"?>
<p:tagLst xmlns:p="http://schemas.openxmlformats.org/presentationml/2006/main">
  <p:tag name="KSO_WM_DIAGRAM_VIRTUALLY_FRAME" val="{&quot;height&quot;:149.58276902887138,&quot;left&quot;:49.085958005249346,&quot;top&quot;:145.54534120734908,&quot;width&quot;:1037.4108923884517}"/>
</p:tagLst>
</file>

<file path=ppt/tags/tag19.xml><?xml version="1.0" encoding="utf-8"?>
<p:tagLst xmlns:p="http://schemas.openxmlformats.org/presentationml/2006/main">
  <p:tag name="KSO_WM_DIAGRAM_VIRTUALLY_FRAME" val="{&quot;height&quot;:149.58276902887138,&quot;left&quot;:49.085958005249346,&quot;top&quot;:145.54534120734908,&quot;width&quot;:1037.4108923884517}"/>
</p:tagLst>
</file>

<file path=ppt/tags/tag2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20.xml><?xml version="1.0" encoding="utf-8"?>
<p:tagLst xmlns:p="http://schemas.openxmlformats.org/presentationml/2006/main">
  <p:tag name="KSO_WM_DIAGRAM_VIRTUALLY_FRAME" val="{&quot;height&quot;:149.58276902887138,&quot;left&quot;:49.085958005249346,&quot;top&quot;:145.54534120734908,&quot;width&quot;:1037.4108923884517}"/>
</p:tagLst>
</file>

<file path=ppt/tags/tag21.xml><?xml version="1.0" encoding="utf-8"?>
<p:tagLst xmlns:p="http://schemas.openxmlformats.org/presentationml/2006/main">
  <p:tag name="KSO_WM_DIAGRAM_VIRTUALLY_FRAME" val="{&quot;height&quot;:149.58276902887138,&quot;left&quot;:49.085958005249346,&quot;top&quot;:145.54534120734908,&quot;width&quot;:1037.4108923884517}"/>
</p:tagLst>
</file>

<file path=ppt/tags/tag22.xml><?xml version="1.0" encoding="utf-8"?>
<p:tagLst xmlns:p="http://schemas.openxmlformats.org/presentationml/2006/main">
  <p:tag name="KSO_WM_DIAGRAM_VIRTUALLY_FRAME" val="{&quot;height&quot;:149.58276902887138,&quot;left&quot;:49.085958005249346,&quot;top&quot;:145.54534120734908,&quot;width&quot;:1037.4108923884517}"/>
</p:tagLst>
</file>

<file path=ppt/tags/tag23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24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25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26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27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28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29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3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30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31.xml><?xml version="1.0" encoding="utf-8"?>
<p:tagLst xmlns:p="http://schemas.openxmlformats.org/presentationml/2006/main">
  <p:tag name="KSO_WM_DIAGRAM_VIRTUALLY_FRAME" val="{&quot;height&quot;:263.77191601049867,&quot;left&quot;:49.78595800524935,&quot;top&quot;:170.63753280839896,&quot;width&quot;:1037.401522309711}"/>
</p:tagLst>
</file>

<file path=ppt/tags/tag32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33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34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35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36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37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38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39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4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40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41.xml><?xml version="1.0" encoding="utf-8"?>
<p:tagLst xmlns:p="http://schemas.openxmlformats.org/presentationml/2006/main">
  <p:tag name="KSO_WM_DIAGRAM_VIRTUALLY_FRAME" val="{&quot;height&quot;:466.0270997375328,&quot;left&quot;:65.95833333333333,&quot;top&quot;:66.52290026246719,&quot;width&quot;:996.8822965879265}"/>
</p:tagLst>
</file>

<file path=ppt/tags/tag42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43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44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45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46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47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48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49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5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50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51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52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53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54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55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56.xml><?xml version="1.0" encoding="utf-8"?>
<p:tagLst xmlns:p="http://schemas.openxmlformats.org/presentationml/2006/main">
  <p:tag name="KSO_WM_DIAGRAM_VIRTUALLY_FRAME" val="{&quot;height&quot;:265.01404199475064,&quot;left&quot;:51.335958005249346,&quot;top&quot;:142.68595800524935,&quot;width&quot;:1037.401522309711}"/>
</p:tagLst>
</file>

<file path=ppt/tags/tag6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7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8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ags/tag9.xml><?xml version="1.0" encoding="utf-8"?>
<p:tagLst xmlns:p="http://schemas.openxmlformats.org/presentationml/2006/main">
  <p:tag name="KSO_WM_DIAGRAM_VIRTUALLY_FRAME" val="{&quot;height&quot;:306.1406299212598,&quot;left&quot;:62.50314960629921,&quot;top&quot;:210,&quot;width&quot;:1026.993779527559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4095</Words>
  <Application>WPS Presentation</Application>
  <PresentationFormat>Widescreen</PresentationFormat>
  <Paragraphs>172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DM Sans Medium</vt:lpstr>
      <vt:lpstr>Inter</vt:lpstr>
      <vt:lpstr>DM Sans Light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References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Tshering Choden</cp:lastModifiedBy>
  <cp:revision>10</cp:revision>
  <dcterms:created xsi:type="dcterms:W3CDTF">2025-07-23T00:59:00Z</dcterms:created>
  <dcterms:modified xsi:type="dcterms:W3CDTF">2026-04-26T17:18:14Z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3AE5A414C3FB47F298D6DCBE9AA0C03C_11</vt:lpwstr>
  </property>
  <property fmtid="{D5CDD505-2E9C-101B-9397-08002B2CF9AE}" pid="3" name="KSOProductBuildVer">
    <vt:lpwstr>1033-12.1.0.25242</vt:lpwstr>
  </property>
</Properties>
</file>