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9" r:id="rId3"/>
    <p:sldId id="262" r:id="rId4"/>
    <p:sldId id="258" r:id="rId5"/>
    <p:sldId id="257" r:id="rId6"/>
    <p:sldId id="261" r:id="rId7"/>
    <p:sldId id="263" r:id="rId8"/>
    <p:sldId id="265" r:id="rId9"/>
    <p:sldId id="264"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081D83-9514-4F45-960F-8D628F9DFCD9}"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398515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81D83-9514-4F45-960F-8D628F9DFCD9}"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3228409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81D83-9514-4F45-960F-8D628F9DFCD9}"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2026997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81D83-9514-4F45-960F-8D628F9DFCD9}"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437530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081D83-9514-4F45-960F-8D628F9DFCD9}"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1710677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081D83-9514-4F45-960F-8D628F9DFCD9}"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1282716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081D83-9514-4F45-960F-8D628F9DFCD9}" type="datetimeFigureOut">
              <a:rPr lang="en-US" smtClean="0"/>
              <a:t>4/27/2026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1486504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081D83-9514-4F45-960F-8D628F9DFCD9}" type="datetimeFigureOut">
              <a:rPr lang="en-US" smtClean="0"/>
              <a:t>4/27/2026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498127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81D83-9514-4F45-960F-8D628F9DFCD9}" type="datetimeFigureOut">
              <a:rPr lang="en-US" smtClean="0"/>
              <a:t>4/27/2026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2043541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81D83-9514-4F45-960F-8D628F9DFCD9}"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3075213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81D83-9514-4F45-960F-8D628F9DFCD9}"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2DD1E-2495-4CCF-8410-579690E352A3}" type="slidenum">
              <a:rPr lang="en-US" smtClean="0"/>
              <a:t>‹#›</a:t>
            </a:fld>
            <a:endParaRPr lang="en-US"/>
          </a:p>
        </p:txBody>
      </p:sp>
    </p:spTree>
    <p:extLst>
      <p:ext uri="{BB962C8B-B14F-4D97-AF65-F5344CB8AC3E}">
        <p14:creationId xmlns:p14="http://schemas.microsoft.com/office/powerpoint/2010/main" val="1914170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081D83-9514-4F45-960F-8D628F9DFCD9}" type="datetimeFigureOut">
              <a:rPr lang="en-US" smtClean="0"/>
              <a:t>4/27/2026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2DD1E-2495-4CCF-8410-579690E352A3}" type="slidenum">
              <a:rPr lang="en-US" smtClean="0"/>
              <a:t>‹#›</a:t>
            </a:fld>
            <a:endParaRPr lang="en-US"/>
          </a:p>
        </p:txBody>
      </p:sp>
    </p:spTree>
    <p:extLst>
      <p:ext uri="{BB962C8B-B14F-4D97-AF65-F5344CB8AC3E}">
        <p14:creationId xmlns:p14="http://schemas.microsoft.com/office/powerpoint/2010/main" val="3568927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file:///D:\1.%20MECRIT%20Documents\6.%20Research%20and%20Project%20Collaborations\8.%20INID-K%20Project\Inception%20Meeting%2012-08-2025.docx"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descr="D:\Design Works\University Logos\logo modifie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4001030"/>
            <a:ext cx="2083681" cy="212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utoShape 6" descr="https://upload.wikimedia.org/wikipedia/en/thumb/d/de/Ministry_of_Health_Bhutan.png/250px-Ministry_of_Health_Bhutan.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 name="Picture 2"/>
          <p:cNvPicPr>
            <a:picLocks noChangeAspect="1"/>
          </p:cNvPicPr>
          <p:nvPr/>
        </p:nvPicPr>
        <p:blipFill>
          <a:blip r:embed="rId3"/>
          <a:stretch>
            <a:fillRect/>
          </a:stretch>
        </p:blipFill>
        <p:spPr>
          <a:xfrm>
            <a:off x="9324622" y="4008046"/>
            <a:ext cx="2291333" cy="2121821"/>
          </a:xfrm>
          <a:prstGeom prst="rect">
            <a:avLst/>
          </a:prstGeom>
        </p:spPr>
      </p:pic>
      <p:sp>
        <p:nvSpPr>
          <p:cNvPr id="4" name="TextBox 3"/>
          <p:cNvSpPr txBox="1"/>
          <p:nvPr/>
        </p:nvSpPr>
        <p:spPr>
          <a:xfrm>
            <a:off x="711200" y="6156489"/>
            <a:ext cx="1975554" cy="369332"/>
          </a:xfrm>
          <a:prstGeom prst="rect">
            <a:avLst/>
          </a:prstGeom>
          <a:noFill/>
        </p:spPr>
        <p:txBody>
          <a:bodyPr wrap="square" rtlCol="0">
            <a:spAutoFit/>
          </a:bodyPr>
          <a:lstStyle/>
          <a:p>
            <a:r>
              <a:rPr lang="en-US" dirty="0" smtClean="0"/>
              <a:t>MECRIT, KGUMSB </a:t>
            </a:r>
            <a:endParaRPr lang="en-US" dirty="0"/>
          </a:p>
        </p:txBody>
      </p:sp>
      <p:sp>
        <p:nvSpPr>
          <p:cNvPr id="7" name="TextBox 6"/>
          <p:cNvSpPr txBox="1"/>
          <p:nvPr/>
        </p:nvSpPr>
        <p:spPr>
          <a:xfrm>
            <a:off x="9640401" y="6156489"/>
            <a:ext cx="1975554" cy="369332"/>
          </a:xfrm>
          <a:prstGeom prst="rect">
            <a:avLst/>
          </a:prstGeom>
          <a:noFill/>
        </p:spPr>
        <p:txBody>
          <a:bodyPr wrap="square" rtlCol="0">
            <a:spAutoFit/>
          </a:bodyPr>
          <a:lstStyle/>
          <a:p>
            <a:r>
              <a:rPr lang="en-US" dirty="0" smtClean="0"/>
              <a:t>RCDC, KGUMSB </a:t>
            </a:r>
            <a:endParaRPr lang="en-US" dirty="0"/>
          </a:p>
        </p:txBody>
      </p:sp>
      <p:sp>
        <p:nvSpPr>
          <p:cNvPr id="5" name="Rectangle 4"/>
          <p:cNvSpPr/>
          <p:nvPr/>
        </p:nvSpPr>
        <p:spPr>
          <a:xfrm>
            <a:off x="460375" y="585380"/>
            <a:ext cx="11164711" cy="1754326"/>
          </a:xfrm>
          <a:prstGeom prst="rect">
            <a:avLst/>
          </a:prstGeom>
        </p:spPr>
        <p:txBody>
          <a:bodyPr wrap="square">
            <a:spAutoFit/>
          </a:bodyPr>
          <a:lstStyle/>
          <a:p>
            <a:pPr algn="ctr"/>
            <a:r>
              <a:rPr lang="en-GB" sz="3600" b="1" dirty="0">
                <a:latin typeface="Garamond" panose="02020404030301010803" pitchFamily="18" charset="0"/>
                <a:ea typeface="Calibri" panose="020F0502020204030204" pitchFamily="34" charset="0"/>
                <a:cs typeface="Microsoft Himalaya" panose="01010100010101010101" pitchFamily="2" charset="0"/>
              </a:rPr>
              <a:t>Identification of aetiological agents causing Acute Undifferentiated Febrile Illness in Bhutan: an observational study</a:t>
            </a:r>
            <a:endParaRPr lang="en-US" sz="3600" dirty="0">
              <a:effectLst/>
              <a:latin typeface="Garamond" panose="02020404030301010803" pitchFamily="18" charset="0"/>
              <a:ea typeface="Calibri" panose="020F0502020204030204" pitchFamily="34" charset="0"/>
              <a:cs typeface="Microsoft Himalaya" panose="01010100010101010101" pitchFamily="2" charset="0"/>
            </a:endParaRPr>
          </a:p>
        </p:txBody>
      </p:sp>
      <p:pic>
        <p:nvPicPr>
          <p:cNvPr id="6" name="Picture 5"/>
          <p:cNvPicPr>
            <a:picLocks noChangeAspect="1"/>
          </p:cNvPicPr>
          <p:nvPr/>
        </p:nvPicPr>
        <p:blipFill>
          <a:blip r:embed="rId4"/>
          <a:stretch>
            <a:fillRect/>
          </a:stretch>
        </p:blipFill>
        <p:spPr>
          <a:xfrm>
            <a:off x="4503898" y="4131733"/>
            <a:ext cx="3725702" cy="2209422"/>
          </a:xfrm>
          <a:prstGeom prst="rect">
            <a:avLst/>
          </a:prstGeom>
        </p:spPr>
      </p:pic>
      <p:sp>
        <p:nvSpPr>
          <p:cNvPr id="8" name="TextBox 7"/>
          <p:cNvSpPr txBox="1"/>
          <p:nvPr/>
        </p:nvSpPr>
        <p:spPr>
          <a:xfrm>
            <a:off x="4236323" y="3546958"/>
            <a:ext cx="3612813" cy="584775"/>
          </a:xfrm>
          <a:prstGeom prst="rect">
            <a:avLst/>
          </a:prstGeom>
          <a:noFill/>
        </p:spPr>
        <p:txBody>
          <a:bodyPr wrap="square" rtlCol="0">
            <a:spAutoFit/>
          </a:bodyPr>
          <a:lstStyle/>
          <a:p>
            <a:pPr algn="ctr"/>
            <a:r>
              <a:rPr lang="en-US" sz="3200" b="1" dirty="0" smtClean="0">
                <a:solidFill>
                  <a:srgbClr val="FF0000"/>
                </a:solidFill>
                <a:latin typeface="Garamond" panose="02020404030301010803" pitchFamily="18" charset="0"/>
              </a:rPr>
              <a:t>Since May 2021</a:t>
            </a:r>
            <a:endParaRPr lang="en-US" sz="3200" b="1" dirty="0">
              <a:solidFill>
                <a:srgbClr val="FF0000"/>
              </a:solidFill>
              <a:latin typeface="Garamond" panose="02020404030301010803" pitchFamily="18" charset="0"/>
            </a:endParaRPr>
          </a:p>
        </p:txBody>
      </p:sp>
      <p:sp>
        <p:nvSpPr>
          <p:cNvPr id="9" name="Rectangle 8"/>
          <p:cNvSpPr/>
          <p:nvPr/>
        </p:nvSpPr>
        <p:spPr>
          <a:xfrm>
            <a:off x="1826329" y="2366328"/>
            <a:ext cx="8432800" cy="369332"/>
          </a:xfrm>
          <a:prstGeom prst="rect">
            <a:avLst/>
          </a:prstGeom>
        </p:spPr>
        <p:txBody>
          <a:bodyPr wrap="square">
            <a:spAutoFit/>
          </a:bodyPr>
          <a:lstStyle/>
          <a:p>
            <a:r>
              <a:rPr lang="en-US" i="1" dirty="0"/>
              <a:t>International Network for Infectious Disease Research &amp; Development of Korea (INID-K)</a:t>
            </a:r>
          </a:p>
        </p:txBody>
      </p:sp>
    </p:spTree>
    <p:extLst>
      <p:ext uri="{BB962C8B-B14F-4D97-AF65-F5344CB8AC3E}">
        <p14:creationId xmlns:p14="http://schemas.microsoft.com/office/powerpoint/2010/main" val="2574798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352799" y="2325511"/>
            <a:ext cx="6152445" cy="1200329"/>
          </a:xfrm>
          <a:prstGeom prst="rect">
            <a:avLst/>
          </a:prstGeom>
          <a:noFill/>
        </p:spPr>
        <p:txBody>
          <a:bodyPr wrap="square" rtlCol="0">
            <a:spAutoFit/>
          </a:bodyPr>
          <a:lstStyle/>
          <a:p>
            <a:r>
              <a:rPr lang="en-US" sz="7200" b="1" dirty="0" smtClean="0">
                <a:latin typeface="Garamond" panose="02020404030301010803" pitchFamily="18" charset="0"/>
              </a:rPr>
              <a:t>THANK YOU</a:t>
            </a:r>
            <a:endParaRPr lang="en-US" sz="7200" b="1" dirty="0">
              <a:latin typeface="Garamond" panose="02020404030301010803" pitchFamily="18" charset="0"/>
            </a:endParaRPr>
          </a:p>
        </p:txBody>
      </p:sp>
    </p:spTree>
    <p:extLst>
      <p:ext uri="{BB962C8B-B14F-4D97-AF65-F5344CB8AC3E}">
        <p14:creationId xmlns:p14="http://schemas.microsoft.com/office/powerpoint/2010/main" val="3453618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321778" y="1873956"/>
            <a:ext cx="5621865" cy="4712543"/>
          </a:xfrm>
          <a:prstGeom prst="rect">
            <a:avLst/>
          </a:prstGeom>
        </p:spPr>
      </p:pic>
      <p:pic>
        <p:nvPicPr>
          <p:cNvPr id="3" name="Picture 2"/>
          <p:cNvPicPr>
            <a:picLocks noChangeAspect="1"/>
          </p:cNvPicPr>
          <p:nvPr/>
        </p:nvPicPr>
        <p:blipFill>
          <a:blip r:embed="rId3"/>
          <a:stretch>
            <a:fillRect/>
          </a:stretch>
        </p:blipFill>
        <p:spPr>
          <a:xfrm>
            <a:off x="416256" y="2142467"/>
            <a:ext cx="5353797" cy="4715533"/>
          </a:xfrm>
          <a:prstGeom prst="rect">
            <a:avLst/>
          </a:prstGeom>
        </p:spPr>
      </p:pic>
      <p:sp>
        <p:nvSpPr>
          <p:cNvPr id="4" name="Rectangle 3"/>
          <p:cNvSpPr/>
          <p:nvPr/>
        </p:nvSpPr>
        <p:spPr>
          <a:xfrm>
            <a:off x="416256" y="287671"/>
            <a:ext cx="11369344" cy="954107"/>
          </a:xfrm>
          <a:prstGeom prst="rect">
            <a:avLst/>
          </a:prstGeom>
        </p:spPr>
        <p:txBody>
          <a:bodyPr wrap="square">
            <a:spAutoFit/>
          </a:bodyPr>
          <a:lstStyle/>
          <a:p>
            <a:pPr algn="ctr"/>
            <a:r>
              <a:rPr lang="en-US" sz="2800" b="1" dirty="0">
                <a:latin typeface="Garamond" panose="02020404030301010803" pitchFamily="18" charset="0"/>
              </a:rPr>
              <a:t>First MoU for the research collaboration was signed in </a:t>
            </a:r>
            <a:r>
              <a:rPr lang="en-US" sz="2800" b="1" dirty="0">
                <a:solidFill>
                  <a:srgbClr val="FF0000"/>
                </a:solidFill>
                <a:latin typeface="Garamond" panose="02020404030301010803" pitchFamily="18" charset="0"/>
              </a:rPr>
              <a:t>May 2021 </a:t>
            </a:r>
            <a:r>
              <a:rPr lang="en-US" sz="2800" b="1" dirty="0">
                <a:latin typeface="Garamond" panose="02020404030301010803" pitchFamily="18" charset="0"/>
              </a:rPr>
              <a:t>between South Korea National University Hospital (SNUH) and KGUMSB </a:t>
            </a:r>
          </a:p>
        </p:txBody>
      </p:sp>
    </p:spTree>
    <p:extLst>
      <p:ext uri="{BB962C8B-B14F-4D97-AF65-F5344CB8AC3E}">
        <p14:creationId xmlns:p14="http://schemas.microsoft.com/office/powerpoint/2010/main" val="2757706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1200" y="702447"/>
            <a:ext cx="10780889" cy="1366528"/>
          </a:xfrm>
          <a:prstGeom prst="rect">
            <a:avLst/>
          </a:prstGeom>
        </p:spPr>
        <p:txBody>
          <a:bodyPr wrap="square">
            <a:spAutoFit/>
          </a:bodyPr>
          <a:lstStyle/>
          <a:p>
            <a:pPr algn="just">
              <a:lnSpc>
                <a:spcPct val="115000"/>
              </a:lnSpc>
            </a:pPr>
            <a:r>
              <a:rPr lang="en-US" b="1" dirty="0" smtClean="0">
                <a:latin typeface="Georgia" panose="02040502050405020303" pitchFamily="18" charset="0"/>
                <a:ea typeface="Georgia" panose="02040502050405020303" pitchFamily="18" charset="0"/>
                <a:cs typeface="Georgia" panose="02040502050405020303" pitchFamily="18" charset="0"/>
              </a:rPr>
              <a:t>Primary Objectives of the Study: </a:t>
            </a:r>
          </a:p>
          <a:p>
            <a:pPr algn="just">
              <a:lnSpc>
                <a:spcPct val="115000"/>
              </a:lnSpc>
            </a:pPr>
            <a:r>
              <a:rPr lang="en-US" dirty="0" smtClean="0">
                <a:latin typeface="Georgia" panose="02040502050405020303" pitchFamily="18" charset="0"/>
                <a:ea typeface="Georgia" panose="02040502050405020303" pitchFamily="18" charset="0"/>
                <a:cs typeface="Georgia" panose="02040502050405020303" pitchFamily="18" charset="0"/>
              </a:rPr>
              <a:t>Advancement and utilization of the international network to secure resources for high risk infectious diseases through existing </a:t>
            </a:r>
            <a:r>
              <a:rPr lang="en-US" dirty="0">
                <a:latin typeface="Georgia" panose="02040502050405020303" pitchFamily="18" charset="0"/>
                <a:ea typeface="Georgia" panose="02040502050405020303" pitchFamily="18" charset="0"/>
                <a:cs typeface="Georgia" panose="02040502050405020303" pitchFamily="18" charset="0"/>
              </a:rPr>
              <a:t>Acute Undifferentiated Febrile Illness (AUFI) surveillance system managed by the Royal Centre for Disease Control (RCDC), Thimphu. </a:t>
            </a:r>
            <a:endParaRPr lang="en-US"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940953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93511" y="101600"/>
            <a:ext cx="5887286" cy="6756399"/>
          </a:xfrm>
          <a:prstGeom prst="rect">
            <a:avLst/>
          </a:prstGeom>
        </p:spPr>
      </p:pic>
      <p:sp>
        <p:nvSpPr>
          <p:cNvPr id="3" name="TextBox 2"/>
          <p:cNvSpPr txBox="1"/>
          <p:nvPr/>
        </p:nvSpPr>
        <p:spPr>
          <a:xfrm>
            <a:off x="640709" y="4154310"/>
            <a:ext cx="5376269" cy="369332"/>
          </a:xfrm>
          <a:prstGeom prst="rect">
            <a:avLst/>
          </a:prstGeom>
          <a:noFill/>
          <a:ln w="28575">
            <a:solidFill>
              <a:srgbClr val="FF0000"/>
            </a:solidFill>
          </a:ln>
        </p:spPr>
        <p:txBody>
          <a:bodyPr wrap="square" rtlCol="0">
            <a:spAutoFit/>
          </a:bodyPr>
          <a:lstStyle/>
          <a:p>
            <a:endParaRPr lang="en-US" dirty="0">
              <a:ln>
                <a:solidFill>
                  <a:srgbClr val="FF0000"/>
                </a:solidFill>
              </a:ln>
            </a:endParaRPr>
          </a:p>
        </p:txBody>
      </p:sp>
      <p:sp>
        <p:nvSpPr>
          <p:cNvPr id="5" name="Rectangle 4"/>
          <p:cNvSpPr/>
          <p:nvPr/>
        </p:nvSpPr>
        <p:spPr>
          <a:xfrm>
            <a:off x="6409332" y="2106317"/>
            <a:ext cx="5432712" cy="1384995"/>
          </a:xfrm>
          <a:prstGeom prst="rect">
            <a:avLst/>
          </a:prstGeom>
        </p:spPr>
        <p:txBody>
          <a:bodyPr wrap="square">
            <a:spAutoFit/>
          </a:bodyPr>
          <a:lstStyle/>
          <a:p>
            <a:pPr algn="just"/>
            <a:r>
              <a:rPr lang="en-US" sz="2800" b="1" dirty="0" smtClean="0">
                <a:latin typeface="Garamond" panose="02020404030301010803" pitchFamily="18" charset="0"/>
              </a:rPr>
              <a:t>Project was handed over to Dr Kinley Penjore, when Dr Sithar resign from </a:t>
            </a:r>
            <a:r>
              <a:rPr lang="en-US" sz="2800" b="1" dirty="0" smtClean="0">
                <a:solidFill>
                  <a:srgbClr val="FF0000"/>
                </a:solidFill>
                <a:latin typeface="Garamond" panose="02020404030301010803" pitchFamily="18" charset="0"/>
              </a:rPr>
              <a:t>August, 2023. </a:t>
            </a:r>
            <a:endParaRPr lang="en-US" sz="2800" b="1" dirty="0">
              <a:solidFill>
                <a:srgbClr val="FF0000"/>
              </a:solidFill>
              <a:latin typeface="Garamond" panose="02020404030301010803" pitchFamily="18" charset="0"/>
            </a:endParaRPr>
          </a:p>
        </p:txBody>
      </p:sp>
    </p:spTree>
    <p:extLst>
      <p:ext uri="{BB962C8B-B14F-4D97-AF65-F5344CB8AC3E}">
        <p14:creationId xmlns:p14="http://schemas.microsoft.com/office/powerpoint/2010/main" val="3546295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7378" y="146755"/>
            <a:ext cx="11638844" cy="5847644"/>
          </a:xfrm>
          <a:prstGeom prst="rect">
            <a:avLst/>
          </a:prstGeom>
        </p:spPr>
      </p:pic>
      <p:sp>
        <p:nvSpPr>
          <p:cNvPr id="3" name="TextBox 2"/>
          <p:cNvSpPr txBox="1"/>
          <p:nvPr/>
        </p:nvSpPr>
        <p:spPr>
          <a:xfrm>
            <a:off x="609599" y="6186311"/>
            <a:ext cx="10961511" cy="369332"/>
          </a:xfrm>
          <a:prstGeom prst="rect">
            <a:avLst/>
          </a:prstGeom>
          <a:noFill/>
        </p:spPr>
        <p:txBody>
          <a:bodyPr wrap="square" rtlCol="0">
            <a:spAutoFit/>
          </a:bodyPr>
          <a:lstStyle/>
          <a:p>
            <a:r>
              <a:rPr lang="en-US" i="1" dirty="0" smtClean="0">
                <a:solidFill>
                  <a:srgbClr val="FF0000"/>
                </a:solidFill>
              </a:rPr>
              <a:t>REBH clearance could not be obtained due to MTA issues despite immense effort by the previous team </a:t>
            </a:r>
            <a:endParaRPr lang="en-US" i="1" dirty="0">
              <a:solidFill>
                <a:srgbClr val="FF0000"/>
              </a:solidFill>
            </a:endParaRPr>
          </a:p>
        </p:txBody>
      </p:sp>
    </p:spTree>
    <p:extLst>
      <p:ext uri="{BB962C8B-B14F-4D97-AF65-F5344CB8AC3E}">
        <p14:creationId xmlns:p14="http://schemas.microsoft.com/office/powerpoint/2010/main" val="3080664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26941" y="2427110"/>
            <a:ext cx="9944259" cy="4148031"/>
          </a:xfrm>
          <a:prstGeom prst="rect">
            <a:avLst/>
          </a:prstGeom>
        </p:spPr>
      </p:pic>
      <p:sp>
        <p:nvSpPr>
          <p:cNvPr id="3" name="Rectangle 2"/>
          <p:cNvSpPr/>
          <p:nvPr/>
        </p:nvSpPr>
        <p:spPr>
          <a:xfrm>
            <a:off x="699913" y="398874"/>
            <a:ext cx="10859910" cy="1200329"/>
          </a:xfrm>
          <a:prstGeom prst="rect">
            <a:avLst/>
          </a:prstGeom>
        </p:spPr>
        <p:txBody>
          <a:bodyPr wrap="square">
            <a:spAutoFit/>
          </a:bodyPr>
          <a:lstStyle/>
          <a:p>
            <a:pPr algn="just"/>
            <a:r>
              <a:rPr lang="en-US" sz="3600" b="1" dirty="0" smtClean="0">
                <a:latin typeface="Garamond" panose="02020404030301010803" pitchFamily="18" charset="0"/>
              </a:rPr>
              <a:t>Project was handed over to MECRIT Director, when Dr Kinley Penjore Left for his study in February 2025. </a:t>
            </a:r>
            <a:endParaRPr lang="en-US" sz="3600" b="1" dirty="0">
              <a:latin typeface="Garamond" panose="02020404030301010803" pitchFamily="18" charset="0"/>
            </a:endParaRPr>
          </a:p>
        </p:txBody>
      </p:sp>
    </p:spTree>
    <p:extLst>
      <p:ext uri="{BB962C8B-B14F-4D97-AF65-F5344CB8AC3E}">
        <p14:creationId xmlns:p14="http://schemas.microsoft.com/office/powerpoint/2010/main" val="268063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file"/>
          </p:cNvPr>
          <p:cNvSpPr txBox="1"/>
          <p:nvPr/>
        </p:nvSpPr>
        <p:spPr>
          <a:xfrm>
            <a:off x="609599" y="1783644"/>
            <a:ext cx="8365068" cy="461665"/>
          </a:xfrm>
          <a:prstGeom prst="rect">
            <a:avLst/>
          </a:prstGeom>
          <a:noFill/>
          <a:ln w="57150">
            <a:solidFill>
              <a:srgbClr val="FF0000"/>
            </a:solidFill>
          </a:ln>
        </p:spPr>
        <p:txBody>
          <a:bodyPr wrap="square" rtlCol="0">
            <a:spAutoFit/>
          </a:bodyPr>
          <a:lstStyle/>
          <a:p>
            <a:r>
              <a:rPr lang="en-US" sz="2400" dirty="0" smtClean="0">
                <a:latin typeface="Garamond" panose="02020404030301010803" pitchFamily="18" charset="0"/>
              </a:rPr>
              <a:t>1. First Inception Meeting was convened on 12</a:t>
            </a:r>
            <a:r>
              <a:rPr lang="en-US" sz="2400" baseline="30000" dirty="0" smtClean="0">
                <a:latin typeface="Garamond" panose="02020404030301010803" pitchFamily="18" charset="0"/>
              </a:rPr>
              <a:t>th</a:t>
            </a:r>
            <a:r>
              <a:rPr lang="en-US" sz="2400" dirty="0" smtClean="0">
                <a:latin typeface="Garamond" panose="02020404030301010803" pitchFamily="18" charset="0"/>
              </a:rPr>
              <a:t> May 2025.</a:t>
            </a:r>
            <a:endParaRPr lang="en-US" sz="2400" dirty="0">
              <a:latin typeface="Garamond" panose="02020404030301010803" pitchFamily="18" charset="0"/>
            </a:endParaRPr>
          </a:p>
        </p:txBody>
      </p:sp>
      <p:sp>
        <p:nvSpPr>
          <p:cNvPr id="3" name="TextBox 2"/>
          <p:cNvSpPr txBox="1"/>
          <p:nvPr/>
        </p:nvSpPr>
        <p:spPr>
          <a:xfrm>
            <a:off x="417688" y="406400"/>
            <a:ext cx="11356623" cy="584775"/>
          </a:xfrm>
          <a:prstGeom prst="rect">
            <a:avLst/>
          </a:prstGeom>
          <a:noFill/>
        </p:spPr>
        <p:txBody>
          <a:bodyPr wrap="square" rtlCol="0">
            <a:spAutoFit/>
          </a:bodyPr>
          <a:lstStyle/>
          <a:p>
            <a:r>
              <a:rPr lang="en-US" sz="3200" b="1" dirty="0" smtClean="0">
                <a:latin typeface="Garamond" panose="02020404030301010803" pitchFamily="18" charset="0"/>
              </a:rPr>
              <a:t>Activities Implemented after handing over to MECRIT Director: </a:t>
            </a:r>
            <a:endParaRPr lang="en-US" sz="3200" b="1" dirty="0">
              <a:latin typeface="Garamond" panose="02020404030301010803" pitchFamily="18" charset="0"/>
            </a:endParaRPr>
          </a:p>
        </p:txBody>
      </p:sp>
      <p:sp>
        <p:nvSpPr>
          <p:cNvPr id="4" name="TextBox 3"/>
          <p:cNvSpPr txBox="1"/>
          <p:nvPr/>
        </p:nvSpPr>
        <p:spPr>
          <a:xfrm>
            <a:off x="609599" y="2245309"/>
            <a:ext cx="9159434" cy="1200329"/>
          </a:xfrm>
          <a:prstGeom prst="rect">
            <a:avLst/>
          </a:prstGeom>
          <a:noFill/>
        </p:spPr>
        <p:txBody>
          <a:bodyPr wrap="square" rtlCol="0">
            <a:spAutoFit/>
          </a:bodyPr>
          <a:lstStyle/>
          <a:p>
            <a:r>
              <a:rPr lang="en-US" sz="2400" dirty="0" smtClean="0">
                <a:latin typeface="Garamond" panose="02020404030301010803" pitchFamily="18" charset="0"/>
              </a:rPr>
              <a:t>2. Developed study protocol and submitted for MTA Approval.</a:t>
            </a:r>
          </a:p>
          <a:p>
            <a:r>
              <a:rPr lang="en-US" sz="2400" dirty="0" smtClean="0">
                <a:latin typeface="Garamond" panose="02020404030301010803" pitchFamily="18" charset="0"/>
              </a:rPr>
              <a:t>3. Service agreement signed by KGUMSB and sent to INID-K Team. </a:t>
            </a:r>
            <a:endParaRPr lang="en-US" sz="2400" dirty="0">
              <a:latin typeface="Garamond" panose="02020404030301010803" pitchFamily="18" charset="0"/>
            </a:endParaRPr>
          </a:p>
          <a:p>
            <a:r>
              <a:rPr lang="en-US" sz="2400" dirty="0" smtClean="0">
                <a:solidFill>
                  <a:srgbClr val="00B050"/>
                </a:solidFill>
                <a:latin typeface="Garamond" panose="02020404030301010803" pitchFamily="18" charset="0"/>
              </a:rPr>
              <a:t>3. Meeting of the INID-K Project focal Persons. </a:t>
            </a:r>
            <a:endParaRPr lang="en-US" sz="2400" dirty="0">
              <a:solidFill>
                <a:srgbClr val="00B050"/>
              </a:solidFill>
              <a:latin typeface="Garamond" panose="02020404030301010803" pitchFamily="18" charset="0"/>
            </a:endParaRPr>
          </a:p>
        </p:txBody>
      </p:sp>
    </p:spTree>
    <p:extLst>
      <p:ext uri="{BB962C8B-B14F-4D97-AF65-F5344CB8AC3E}">
        <p14:creationId xmlns:p14="http://schemas.microsoft.com/office/powerpoint/2010/main" val="1278735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2844" y="1202953"/>
            <a:ext cx="11040534" cy="5189113"/>
          </a:xfrm>
          <a:prstGeom prst="rect">
            <a:avLst/>
          </a:prstGeom>
        </p:spPr>
        <p:txBody>
          <a:bodyPr wrap="square">
            <a:spAutoFit/>
          </a:bodyPr>
          <a:lstStyle/>
          <a:p>
            <a:pPr marL="342900" marR="0" lvl="0" indent="-342900">
              <a:lnSpc>
                <a:spcPct val="115000"/>
              </a:lnSpc>
              <a:spcBef>
                <a:spcPts val="0"/>
              </a:spcBef>
              <a:spcAft>
                <a:spcPts val="0"/>
              </a:spcAft>
              <a:buFont typeface="+mj-lt"/>
              <a:buAutoNum type="arabicPeriod"/>
            </a:pPr>
            <a:r>
              <a:rPr lang="en-US" sz="1600" dirty="0">
                <a:latin typeface="Georgia" panose="02040502050405020303" pitchFamily="18" charset="0"/>
                <a:ea typeface="Georgia" panose="02040502050405020303" pitchFamily="18" charset="0"/>
                <a:cs typeface="Georgia" panose="02040502050405020303" pitchFamily="18" charset="0"/>
              </a:rPr>
              <a:t>The contract will be signed after getting ethics approval for AUFI protocol and the Material Transfer Agreement approved as per the procedures laid out in National Guidelines for Transfer of Human Biological Materials, 2024 issued by the Ministry of </a:t>
            </a:r>
            <a:r>
              <a:rPr lang="en-US" sz="1600" dirty="0" smtClean="0">
                <a:latin typeface="Georgia" panose="02040502050405020303" pitchFamily="18" charset="0"/>
                <a:ea typeface="Georgia" panose="02040502050405020303" pitchFamily="18" charset="0"/>
                <a:cs typeface="Georgia" panose="02040502050405020303" pitchFamily="18" charset="0"/>
              </a:rPr>
              <a:t>Health</a:t>
            </a:r>
            <a:endParaRPr lang="en-US" sz="1600" dirty="0">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600" dirty="0">
                <a:latin typeface="Georgia" panose="02040502050405020303" pitchFamily="18" charset="0"/>
                <a:ea typeface="Georgia" panose="02040502050405020303" pitchFamily="18" charset="0"/>
                <a:cs typeface="Georgia" panose="02040502050405020303" pitchFamily="18" charset="0"/>
              </a:rPr>
              <a:t>Dr Thinley Dorji, CRRH, has been nominated as the Principal Investigator and MECRIT will oversee the overall project management</a:t>
            </a:r>
            <a:r>
              <a:rPr lang="en-US" sz="1600" dirty="0" smtClean="0">
                <a:latin typeface="Georgia" panose="02040502050405020303" pitchFamily="18" charset="0"/>
                <a:ea typeface="Georgia" panose="02040502050405020303" pitchFamily="18" charset="0"/>
                <a:cs typeface="Georgia" panose="02040502050405020303" pitchFamily="18" charset="0"/>
              </a:rPr>
              <a:t>.</a:t>
            </a:r>
            <a:endParaRPr lang="en-US" sz="1600" dirty="0">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600" dirty="0">
                <a:latin typeface="Georgia" panose="02040502050405020303" pitchFamily="18" charset="0"/>
                <a:ea typeface="Georgia" panose="02040502050405020303" pitchFamily="18" charset="0"/>
                <a:cs typeface="Georgia" panose="02040502050405020303" pitchFamily="18" charset="0"/>
              </a:rPr>
              <a:t>With regard to the proposal to introduce PCR testing for scrub typhus in selected hospitals in Bhutan where there are already RT-PCR capabilities is available, the Bhutan team will provide the specifications and quantity of test kits required for real time PCR so that the team from Korea can ship the test kits. In return, a part of the positive specimen is to be transported to South </a:t>
            </a:r>
            <a:r>
              <a:rPr lang="en-US" sz="1600" dirty="0" smtClean="0">
                <a:latin typeface="Georgia" panose="02040502050405020303" pitchFamily="18" charset="0"/>
                <a:ea typeface="Georgia" panose="02040502050405020303" pitchFamily="18" charset="0"/>
                <a:cs typeface="Georgia" panose="02040502050405020303" pitchFamily="18" charset="0"/>
              </a:rPr>
              <a:t>Korea</a:t>
            </a:r>
            <a:r>
              <a:rPr lang="en-US" sz="1600" dirty="0">
                <a:latin typeface="Georgia" panose="02040502050405020303" pitchFamily="18" charset="0"/>
                <a:ea typeface="Georgia" panose="02040502050405020303" pitchFamily="18" charset="0"/>
                <a:cs typeface="Georgia" panose="02040502050405020303" pitchFamily="18" charset="0"/>
              </a:rPr>
              <a:t>.</a:t>
            </a:r>
            <a:endParaRPr lang="en-US" sz="1600" dirty="0">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600" dirty="0">
                <a:latin typeface="Georgia" panose="02040502050405020303" pitchFamily="18" charset="0"/>
                <a:ea typeface="Georgia" panose="02040502050405020303" pitchFamily="18" charset="0"/>
                <a:cs typeface="Georgia" panose="02040502050405020303" pitchFamily="18" charset="0"/>
              </a:rPr>
              <a:t>On Prof Lee’s suggestion on including the testing for influenza to be included as a part of the AUFI protocol, RCDC suggested a discussion between the KGUMSB and RCDC.  </a:t>
            </a:r>
            <a:endParaRPr lang="en-US" sz="1600" dirty="0">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600" dirty="0">
                <a:latin typeface="Georgia" panose="02040502050405020303" pitchFamily="18" charset="0"/>
                <a:ea typeface="Georgia" panose="02040502050405020303" pitchFamily="18" charset="0"/>
                <a:cs typeface="Georgia" panose="02040502050405020303" pitchFamily="18" charset="0"/>
              </a:rPr>
              <a:t>Bhutan team to provide details on the data collection </a:t>
            </a:r>
            <a:r>
              <a:rPr lang="en-US" sz="1600" dirty="0" smtClean="0">
                <a:latin typeface="Georgia" panose="02040502050405020303" pitchFamily="18" charset="0"/>
                <a:ea typeface="Georgia" panose="02040502050405020303" pitchFamily="18" charset="0"/>
                <a:cs typeface="Georgia" panose="02040502050405020303" pitchFamily="18" charset="0"/>
              </a:rPr>
              <a:t>sites</a:t>
            </a:r>
            <a:endParaRPr lang="en-US" sz="1600" dirty="0">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600" dirty="0">
                <a:latin typeface="Georgia" panose="02040502050405020303" pitchFamily="18" charset="0"/>
                <a:ea typeface="Georgia" panose="02040502050405020303" pitchFamily="18" charset="0"/>
                <a:cs typeface="Georgia" panose="02040502050405020303" pitchFamily="18" charset="0"/>
              </a:rPr>
              <a:t>Bhutan team to assess the possibility of getting dry ice so that specimens can be shipped directly from </a:t>
            </a:r>
            <a:r>
              <a:rPr lang="en-US" sz="1600" dirty="0" smtClean="0">
                <a:latin typeface="Georgia" panose="02040502050405020303" pitchFamily="18" charset="0"/>
                <a:ea typeface="Georgia" panose="02040502050405020303" pitchFamily="18" charset="0"/>
                <a:cs typeface="Georgia" panose="02040502050405020303" pitchFamily="18" charset="0"/>
              </a:rPr>
              <a:t>Bhutan</a:t>
            </a:r>
            <a:endParaRPr lang="en-US" sz="1600" dirty="0">
              <a:latin typeface="Arial" panose="020B0604020202020204" pitchFamily="34" charset="0"/>
              <a:ea typeface="Arial" panose="020B0604020202020204" pitchFamily="34" charset="0"/>
            </a:endParaRPr>
          </a:p>
          <a:p>
            <a:pPr marL="342900" marR="0" lvl="0" indent="-342900" algn="just">
              <a:lnSpc>
                <a:spcPct val="115000"/>
              </a:lnSpc>
              <a:spcBef>
                <a:spcPts val="0"/>
              </a:spcBef>
              <a:spcAft>
                <a:spcPts val="0"/>
              </a:spcAft>
              <a:buFont typeface="+mj-lt"/>
              <a:buAutoNum type="arabicPeriod"/>
            </a:pPr>
            <a:r>
              <a:rPr lang="en-US" sz="1600" dirty="0">
                <a:latin typeface="Georgia" panose="02040502050405020303" pitchFamily="18" charset="0"/>
                <a:ea typeface="Georgia" panose="02040502050405020303" pitchFamily="18" charset="0"/>
                <a:cs typeface="Georgia" panose="02040502050405020303" pitchFamily="18" charset="0"/>
              </a:rPr>
              <a:t>On project management and HR support, the following decisions were made:</a:t>
            </a:r>
            <a:endParaRPr lang="en-US" sz="1600" dirty="0">
              <a:latin typeface="Arial" panose="020B0604020202020204" pitchFamily="34" charset="0"/>
              <a:ea typeface="Arial" panose="020B0604020202020204" pitchFamily="34" charset="0"/>
            </a:endParaRPr>
          </a:p>
          <a:p>
            <a:pPr marL="742950" marR="0" lvl="1" indent="-285750" algn="just">
              <a:lnSpc>
                <a:spcPct val="115000"/>
              </a:lnSpc>
              <a:spcBef>
                <a:spcPts val="0"/>
              </a:spcBef>
              <a:spcAft>
                <a:spcPts val="0"/>
              </a:spcAft>
              <a:buFont typeface="+mj-lt"/>
              <a:buAutoNum type="alphaLcPeriod"/>
            </a:pPr>
            <a:r>
              <a:rPr lang="en-US" sz="1600" dirty="0">
                <a:latin typeface="Georgia" panose="02040502050405020303" pitchFamily="18" charset="0"/>
                <a:ea typeface="Georgia" panose="02040502050405020303" pitchFamily="18" charset="0"/>
                <a:cs typeface="Georgia" panose="02040502050405020303" pitchFamily="18" charset="0"/>
              </a:rPr>
              <a:t>Project assistant to be recruited using the project fund for salary.</a:t>
            </a:r>
            <a:endParaRPr lang="en-US" sz="1600" dirty="0">
              <a:latin typeface="Arial" panose="020B0604020202020204" pitchFamily="34" charset="0"/>
              <a:ea typeface="Arial" panose="020B0604020202020204" pitchFamily="34" charset="0"/>
            </a:endParaRPr>
          </a:p>
          <a:p>
            <a:pPr marL="742950" marR="0" lvl="1" indent="-285750" algn="just">
              <a:lnSpc>
                <a:spcPct val="115000"/>
              </a:lnSpc>
              <a:spcBef>
                <a:spcPts val="0"/>
              </a:spcBef>
              <a:spcAft>
                <a:spcPts val="0"/>
              </a:spcAft>
              <a:buFont typeface="+mj-lt"/>
              <a:buAutoNum type="alphaLcPeriod"/>
            </a:pPr>
            <a:r>
              <a:rPr lang="en-US" sz="1600" dirty="0">
                <a:latin typeface="Georgia" panose="02040502050405020303" pitchFamily="18" charset="0"/>
                <a:ea typeface="Georgia" panose="02040502050405020303" pitchFamily="18" charset="0"/>
                <a:cs typeface="Georgia" panose="02040502050405020303" pitchFamily="18" charset="0"/>
              </a:rPr>
              <a:t>A quarterly meeting shall be conducted with focal persons from the participating hospitals </a:t>
            </a:r>
            <a:endParaRPr lang="en-US" sz="1600" dirty="0" smtClean="0">
              <a:latin typeface="Georgia" panose="02040502050405020303" pitchFamily="18" charset="0"/>
              <a:ea typeface="Georgia" panose="02040502050405020303" pitchFamily="18" charset="0"/>
              <a:cs typeface="Georgia" panose="02040502050405020303" pitchFamily="18" charset="0"/>
            </a:endParaRPr>
          </a:p>
          <a:p>
            <a:pPr marL="742950" marR="0" lvl="1" indent="-285750" algn="just">
              <a:lnSpc>
                <a:spcPct val="115000"/>
              </a:lnSpc>
              <a:spcBef>
                <a:spcPts val="0"/>
              </a:spcBef>
              <a:spcAft>
                <a:spcPts val="0"/>
              </a:spcAft>
              <a:buFont typeface="+mj-lt"/>
              <a:buAutoNum type="alphaLcPeriod"/>
            </a:pPr>
            <a:r>
              <a:rPr lang="en-US" sz="1600" dirty="0" smtClean="0">
                <a:latin typeface="Georgia" panose="02040502050405020303" pitchFamily="18" charset="0"/>
                <a:ea typeface="Georgia" panose="02040502050405020303" pitchFamily="18" charset="0"/>
                <a:cs typeface="Georgia" panose="02040502050405020303" pitchFamily="18" charset="0"/>
              </a:rPr>
              <a:t>Participating </a:t>
            </a:r>
            <a:r>
              <a:rPr lang="en-US" sz="1600" dirty="0">
                <a:latin typeface="Georgia" panose="02040502050405020303" pitchFamily="18" charset="0"/>
                <a:ea typeface="Georgia" panose="02040502050405020303" pitchFamily="18" charset="0"/>
                <a:cs typeface="Georgia" panose="02040502050405020303" pitchFamily="18" charset="0"/>
              </a:rPr>
              <a:t>hospitals to designate a dedicated focal person for this project.</a:t>
            </a:r>
            <a:endParaRPr lang="en-US" sz="1600" dirty="0">
              <a:latin typeface="Arial" panose="020B0604020202020204" pitchFamily="34" charset="0"/>
              <a:ea typeface="Arial" panose="020B0604020202020204" pitchFamily="34" charset="0"/>
            </a:endParaRPr>
          </a:p>
          <a:p>
            <a:pPr marL="742950" marR="0" lvl="1" indent="-285750" algn="just">
              <a:lnSpc>
                <a:spcPct val="115000"/>
              </a:lnSpc>
              <a:spcBef>
                <a:spcPts val="0"/>
              </a:spcBef>
              <a:spcAft>
                <a:spcPts val="0"/>
              </a:spcAft>
              <a:buFont typeface="+mj-lt"/>
              <a:buAutoNum type="alphaLcPeriod"/>
            </a:pPr>
            <a:r>
              <a:rPr lang="en-US" sz="1600" dirty="0">
                <a:latin typeface="Georgia" panose="02040502050405020303" pitchFamily="18" charset="0"/>
                <a:ea typeface="Georgia" panose="02040502050405020303" pitchFamily="18" charset="0"/>
                <a:cs typeface="Georgia" panose="02040502050405020303" pitchFamily="18" charset="0"/>
              </a:rPr>
              <a:t>Prof Lee and team make a visit to Bhutan to monitor the progress. </a:t>
            </a:r>
            <a:endParaRPr lang="en-US" sz="1600" u="none" strike="noStrike" dirty="0">
              <a:effectLst/>
              <a:latin typeface="Arial" panose="020B0604020202020204" pitchFamily="34" charset="0"/>
              <a:ea typeface="Arial" panose="020B0604020202020204" pitchFamily="34" charset="0"/>
            </a:endParaRPr>
          </a:p>
        </p:txBody>
      </p:sp>
      <p:sp>
        <p:nvSpPr>
          <p:cNvPr id="3" name="Rectangle 2"/>
          <p:cNvSpPr/>
          <p:nvPr/>
        </p:nvSpPr>
        <p:spPr>
          <a:xfrm>
            <a:off x="462844" y="523711"/>
            <a:ext cx="11424353" cy="430887"/>
          </a:xfrm>
          <a:prstGeom prst="rect">
            <a:avLst/>
          </a:prstGeom>
        </p:spPr>
        <p:txBody>
          <a:bodyPr wrap="square">
            <a:spAutoFit/>
          </a:bodyPr>
          <a:lstStyle/>
          <a:p>
            <a:r>
              <a:rPr lang="en-US" sz="2200" b="1" dirty="0">
                <a:latin typeface="Garamond" panose="02020404030301010803" pitchFamily="18" charset="0"/>
                <a:ea typeface="Georgia" panose="02040502050405020303" pitchFamily="18" charset="0"/>
                <a:cs typeface="Georgia" panose="02040502050405020303" pitchFamily="18" charset="0"/>
              </a:rPr>
              <a:t>Recommendations and </a:t>
            </a:r>
            <a:r>
              <a:rPr lang="en-US" sz="2200" b="1" dirty="0" smtClean="0">
                <a:latin typeface="Garamond" panose="02020404030301010803" pitchFamily="18" charset="0"/>
                <a:ea typeface="Georgia" panose="02040502050405020303" pitchFamily="18" charset="0"/>
                <a:cs typeface="Georgia" panose="02040502050405020303" pitchFamily="18" charset="0"/>
              </a:rPr>
              <a:t>Decisions of the Inception meeting on 12</a:t>
            </a:r>
            <a:r>
              <a:rPr lang="en-US" sz="2200" b="1" baseline="30000" dirty="0" smtClean="0">
                <a:latin typeface="Garamond" panose="02020404030301010803" pitchFamily="18" charset="0"/>
                <a:ea typeface="Georgia" panose="02040502050405020303" pitchFamily="18" charset="0"/>
                <a:cs typeface="Georgia" panose="02040502050405020303" pitchFamily="18" charset="0"/>
              </a:rPr>
              <a:t>th</a:t>
            </a:r>
            <a:r>
              <a:rPr lang="en-US" sz="2200" b="1" dirty="0" smtClean="0">
                <a:latin typeface="Garamond" panose="02020404030301010803" pitchFamily="18" charset="0"/>
                <a:ea typeface="Georgia" panose="02040502050405020303" pitchFamily="18" charset="0"/>
                <a:cs typeface="Georgia" panose="02040502050405020303" pitchFamily="18" charset="0"/>
              </a:rPr>
              <a:t>  May 2025 </a:t>
            </a:r>
            <a:endParaRPr lang="en-US" sz="2200" dirty="0">
              <a:latin typeface="Garamond" panose="02020404030301010803" pitchFamily="18" charset="0"/>
            </a:endParaRPr>
          </a:p>
        </p:txBody>
      </p:sp>
    </p:spTree>
    <p:extLst>
      <p:ext uri="{BB962C8B-B14F-4D97-AF65-F5344CB8AC3E}">
        <p14:creationId xmlns:p14="http://schemas.microsoft.com/office/powerpoint/2010/main" val="3926550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61156" y="1883223"/>
            <a:ext cx="10224159" cy="2677656"/>
          </a:xfrm>
          <a:prstGeom prst="rect">
            <a:avLst/>
          </a:prstGeom>
        </p:spPr>
        <p:txBody>
          <a:bodyPr wrap="square">
            <a:spAutoFit/>
          </a:bodyPr>
          <a:lstStyle/>
          <a:p>
            <a:r>
              <a:rPr lang="en-US" sz="2800" dirty="0" smtClean="0">
                <a:latin typeface="Garamond" panose="02020404030301010803" pitchFamily="18" charset="0"/>
              </a:rPr>
              <a:t>1. Push </a:t>
            </a:r>
            <a:r>
              <a:rPr lang="en-US" sz="2800" dirty="0">
                <a:latin typeface="Garamond" panose="02020404030301010803" pitchFamily="18" charset="0"/>
              </a:rPr>
              <a:t>MTA </a:t>
            </a:r>
            <a:r>
              <a:rPr lang="en-US" sz="2800" dirty="0" smtClean="0">
                <a:latin typeface="Garamond" panose="02020404030301010803" pitchFamily="18" charset="0"/>
              </a:rPr>
              <a:t>approval and REBH Clearance by core study team </a:t>
            </a:r>
          </a:p>
          <a:p>
            <a:r>
              <a:rPr lang="en-US" sz="2800" dirty="0" smtClean="0">
                <a:latin typeface="Garamond" panose="02020404030301010803" pitchFamily="18" charset="0"/>
              </a:rPr>
              <a:t>2. Conduct </a:t>
            </a:r>
            <a:r>
              <a:rPr lang="en-US" sz="2800" dirty="0">
                <a:latin typeface="Garamond" panose="02020404030301010803" pitchFamily="18" charset="0"/>
              </a:rPr>
              <a:t>monthly </a:t>
            </a:r>
            <a:r>
              <a:rPr lang="en-US" sz="2800" dirty="0" smtClean="0">
                <a:latin typeface="Garamond" panose="02020404030301010803" pitchFamily="18" charset="0"/>
              </a:rPr>
              <a:t>and quarterly meeting</a:t>
            </a:r>
          </a:p>
          <a:p>
            <a:r>
              <a:rPr lang="en-US" sz="2800" dirty="0" smtClean="0">
                <a:latin typeface="Garamond" panose="02020404030301010803" pitchFamily="18" charset="0"/>
              </a:rPr>
              <a:t>3. Confirm the list of AUFI Focal person for the INID-K Project </a:t>
            </a:r>
          </a:p>
          <a:p>
            <a:r>
              <a:rPr lang="en-US" sz="2800" dirty="0">
                <a:latin typeface="Garamond" panose="02020404030301010803" pitchFamily="18" charset="0"/>
              </a:rPr>
              <a:t>4</a:t>
            </a:r>
            <a:r>
              <a:rPr lang="en-US" sz="2800" dirty="0" smtClean="0">
                <a:latin typeface="Garamond" panose="02020404030301010803" pitchFamily="18" charset="0"/>
              </a:rPr>
              <a:t>. Identify RCDC Chief as one of the co-investigator</a:t>
            </a:r>
          </a:p>
          <a:p>
            <a:r>
              <a:rPr lang="en-US" sz="2800" dirty="0" smtClean="0">
                <a:latin typeface="Garamond" panose="02020404030301010803" pitchFamily="18" charset="0"/>
              </a:rPr>
              <a:t>5. Invite principal Investigator from INID-K to Bhutan. </a:t>
            </a:r>
          </a:p>
          <a:p>
            <a:r>
              <a:rPr lang="en-US" sz="2800" dirty="0" smtClean="0">
                <a:latin typeface="Garamond" panose="02020404030301010803" pitchFamily="18" charset="0"/>
              </a:rPr>
              <a:t>6. Confirm the study sites along with AUFI sites. </a:t>
            </a:r>
          </a:p>
        </p:txBody>
      </p:sp>
      <p:sp>
        <p:nvSpPr>
          <p:cNvPr id="6" name="TextBox 5"/>
          <p:cNvSpPr txBox="1"/>
          <p:nvPr/>
        </p:nvSpPr>
        <p:spPr>
          <a:xfrm>
            <a:off x="1253066" y="812800"/>
            <a:ext cx="6570133" cy="923330"/>
          </a:xfrm>
          <a:prstGeom prst="rect">
            <a:avLst/>
          </a:prstGeom>
          <a:noFill/>
        </p:spPr>
        <p:txBody>
          <a:bodyPr wrap="square" rtlCol="0">
            <a:spAutoFit/>
          </a:bodyPr>
          <a:lstStyle/>
          <a:p>
            <a:r>
              <a:rPr lang="en-US" sz="5400" b="1" dirty="0" smtClean="0">
                <a:latin typeface="Garamond" panose="02020404030301010803" pitchFamily="18" charset="0"/>
              </a:rPr>
              <a:t>Way forward </a:t>
            </a:r>
            <a:endParaRPr lang="en-US" sz="5400" b="1" dirty="0">
              <a:latin typeface="Garamond" panose="02020404030301010803" pitchFamily="18" charset="0"/>
            </a:endParaRPr>
          </a:p>
        </p:txBody>
      </p:sp>
    </p:spTree>
    <p:extLst>
      <p:ext uri="{BB962C8B-B14F-4D97-AF65-F5344CB8AC3E}">
        <p14:creationId xmlns:p14="http://schemas.microsoft.com/office/powerpoint/2010/main" val="21430392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551</Words>
  <Application>Microsoft Office PowerPoint</Application>
  <PresentationFormat>Widescreen</PresentationFormat>
  <Paragraphs>36</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Garamond</vt:lpstr>
      <vt:lpstr>Georgia</vt:lpstr>
      <vt:lpstr>Microsoft Himalaya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Microsoft account</cp:lastModifiedBy>
  <cp:revision>21</cp:revision>
  <dcterms:created xsi:type="dcterms:W3CDTF">2026-04-26T15:24:44Z</dcterms:created>
  <dcterms:modified xsi:type="dcterms:W3CDTF">2026-04-27T01:26:03Z</dcterms:modified>
</cp:coreProperties>
</file>